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347" r:id="rId5"/>
    <p:sldId id="352" r:id="rId6"/>
    <p:sldId id="353" r:id="rId7"/>
    <p:sldId id="327" r:id="rId8"/>
    <p:sldId id="351" r:id="rId9"/>
    <p:sldId id="329" r:id="rId10"/>
    <p:sldId id="268" r:id="rId11"/>
    <p:sldId id="346" r:id="rId12"/>
    <p:sldId id="337" r:id="rId13"/>
    <p:sldId id="325" r:id="rId14"/>
    <p:sldId id="342" r:id="rId15"/>
    <p:sldId id="345" r:id="rId16"/>
    <p:sldId id="33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7A508C-AFC7-7744-A10C-DA7B956636A8}" name="Modiri, Mahsa" initials="MM" userId="S::mmodirig@eaest.com::7ea9bc4b-241f-4046-bd2d-01cf7734d20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F3FC"/>
    <a:srgbClr val="570814"/>
    <a:srgbClr val="24523D"/>
    <a:srgbClr val="FBCA62"/>
    <a:srgbClr val="560814"/>
    <a:srgbClr val="FFFF00"/>
    <a:srgbClr val="4472C4"/>
    <a:srgbClr val="2667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8A3954-9D95-4462-AFD6-3276BECDFD55}" v="33" dt="2026-06-07T20:36:37.5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447" autoAdjust="0"/>
  </p:normalViewPr>
  <p:slideViewPr>
    <p:cSldViewPr snapToGrid="0">
      <p:cViewPr varScale="1">
        <p:scale>
          <a:sx n="53" d="100"/>
          <a:sy n="53" d="100"/>
        </p:scale>
        <p:origin x="466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A5B53-6263-4E50-A0D2-66A9B21578AD}" type="datetimeFigureOut">
              <a:rPr lang="en-NZ" smtClean="0"/>
              <a:t>8/06/2026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EADB3-0D9B-406E-A2C7-D8019147393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28545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eff4ab268_0_4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415" name="Google Shape;415;g3eff4ab268_0_4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65466-5230-C8BD-B5FB-23E1401711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C111B1-F89E-581B-3832-87AAF06104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grpSp>
        <p:nvGrpSpPr>
          <p:cNvPr id="7" name="Google Shape;15;p2">
            <a:extLst>
              <a:ext uri="{FF2B5EF4-FFF2-40B4-BE49-F238E27FC236}">
                <a16:creationId xmlns:a16="http://schemas.microsoft.com/office/drawing/2014/main" id="{1613027C-5D65-5E0C-7C3E-0FFBB04C57F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35142" y="782890"/>
            <a:ext cx="2878795" cy="806472"/>
            <a:chOff x="238125" y="1855100"/>
            <a:chExt cx="7121650" cy="1995075"/>
          </a:xfrm>
        </p:grpSpPr>
        <p:grpSp>
          <p:nvGrpSpPr>
            <p:cNvPr id="8" name="Google Shape;16;p2">
              <a:extLst>
                <a:ext uri="{FF2B5EF4-FFF2-40B4-BE49-F238E27FC236}">
                  <a16:creationId xmlns:a16="http://schemas.microsoft.com/office/drawing/2014/main" id="{8B915135-1CA3-9A89-7CF9-CB4436E82726}"/>
                </a:ext>
              </a:extLst>
            </p:cNvPr>
            <p:cNvGrpSpPr/>
            <p:nvPr/>
          </p:nvGrpSpPr>
          <p:grpSpPr>
            <a:xfrm>
              <a:off x="238125" y="1855100"/>
              <a:ext cx="3133250" cy="1949975"/>
              <a:chOff x="238125" y="1855100"/>
              <a:chExt cx="3133250" cy="1949975"/>
            </a:xfrm>
          </p:grpSpPr>
          <p:sp>
            <p:nvSpPr>
              <p:cNvPr id="13" name="Google Shape;17;p2">
                <a:extLst>
                  <a:ext uri="{FF2B5EF4-FFF2-40B4-BE49-F238E27FC236}">
                    <a16:creationId xmlns:a16="http://schemas.microsoft.com/office/drawing/2014/main" id="{E2B2EF4D-DFAC-D2DD-8A61-4443A2BB292D}"/>
                  </a:ext>
                </a:extLst>
              </p:cNvPr>
              <p:cNvSpPr/>
              <p:nvPr/>
            </p:nvSpPr>
            <p:spPr>
              <a:xfrm>
                <a:off x="1368300" y="3258525"/>
                <a:ext cx="910025" cy="546550"/>
              </a:xfrm>
              <a:custGeom>
                <a:avLst/>
                <a:gdLst/>
                <a:ahLst/>
                <a:cxnLst/>
                <a:rect l="l" t="t" r="r" b="b"/>
                <a:pathLst>
                  <a:path w="36401" h="21862" extrusionOk="0">
                    <a:moveTo>
                      <a:pt x="18218" y="1"/>
                    </a:moveTo>
                    <a:lnTo>
                      <a:pt x="1" y="21862"/>
                    </a:lnTo>
                    <a:lnTo>
                      <a:pt x="36400" y="21862"/>
                    </a:lnTo>
                    <a:lnTo>
                      <a:pt x="18218" y="1"/>
                    </a:lnTo>
                    <a:close/>
                  </a:path>
                </a:pathLst>
              </a:custGeom>
              <a:solidFill>
                <a:srgbClr val="266C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4" name="Google Shape;18;p2">
                <a:extLst>
                  <a:ext uri="{FF2B5EF4-FFF2-40B4-BE49-F238E27FC236}">
                    <a16:creationId xmlns:a16="http://schemas.microsoft.com/office/drawing/2014/main" id="{42ADFB04-B638-E80E-91EA-5E225A44A2B4}"/>
                  </a:ext>
                </a:extLst>
              </p:cNvPr>
              <p:cNvSpPr/>
              <p:nvPr/>
            </p:nvSpPr>
            <p:spPr>
              <a:xfrm>
                <a:off x="2460475" y="3258525"/>
                <a:ext cx="910900" cy="546550"/>
              </a:xfrm>
              <a:custGeom>
                <a:avLst/>
                <a:gdLst/>
                <a:ahLst/>
                <a:cxnLst/>
                <a:rect l="l" t="t" r="r" b="b"/>
                <a:pathLst>
                  <a:path w="36436" h="21862" extrusionOk="0">
                    <a:moveTo>
                      <a:pt x="18218" y="1"/>
                    </a:moveTo>
                    <a:lnTo>
                      <a:pt x="1" y="21862"/>
                    </a:lnTo>
                    <a:lnTo>
                      <a:pt x="36436" y="21862"/>
                    </a:lnTo>
                    <a:lnTo>
                      <a:pt x="18218" y="1"/>
                    </a:lnTo>
                    <a:close/>
                  </a:path>
                </a:pathLst>
              </a:custGeom>
              <a:solidFill>
                <a:srgbClr val="266C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5" name="Google Shape;19;p2">
                <a:extLst>
                  <a:ext uri="{FF2B5EF4-FFF2-40B4-BE49-F238E27FC236}">
                    <a16:creationId xmlns:a16="http://schemas.microsoft.com/office/drawing/2014/main" id="{E0DF67F9-309B-FBB7-35FB-5AEEA896282F}"/>
                  </a:ext>
                </a:extLst>
              </p:cNvPr>
              <p:cNvSpPr/>
              <p:nvPr/>
            </p:nvSpPr>
            <p:spPr>
              <a:xfrm>
                <a:off x="238125" y="3258525"/>
                <a:ext cx="910000" cy="546550"/>
              </a:xfrm>
              <a:custGeom>
                <a:avLst/>
                <a:gdLst/>
                <a:ahLst/>
                <a:cxnLst/>
                <a:rect l="l" t="t" r="r" b="b"/>
                <a:pathLst>
                  <a:path w="36400" h="21862" extrusionOk="0">
                    <a:moveTo>
                      <a:pt x="18182" y="1"/>
                    </a:moveTo>
                    <a:lnTo>
                      <a:pt x="0" y="21862"/>
                    </a:lnTo>
                    <a:lnTo>
                      <a:pt x="36400" y="21862"/>
                    </a:lnTo>
                    <a:lnTo>
                      <a:pt x="18182" y="1"/>
                    </a:lnTo>
                    <a:close/>
                  </a:path>
                </a:pathLst>
              </a:custGeom>
              <a:solidFill>
                <a:srgbClr val="266C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6" name="Google Shape;20;p2">
                <a:extLst>
                  <a:ext uri="{FF2B5EF4-FFF2-40B4-BE49-F238E27FC236}">
                    <a16:creationId xmlns:a16="http://schemas.microsoft.com/office/drawing/2014/main" id="{DD4FB3FC-E0A3-1A44-8D7A-ED889107E661}"/>
                  </a:ext>
                </a:extLst>
              </p:cNvPr>
              <p:cNvSpPr/>
              <p:nvPr/>
            </p:nvSpPr>
            <p:spPr>
              <a:xfrm>
                <a:off x="1914825" y="2557250"/>
                <a:ext cx="910025" cy="546550"/>
              </a:xfrm>
              <a:custGeom>
                <a:avLst/>
                <a:gdLst/>
                <a:ahLst/>
                <a:cxnLst/>
                <a:rect l="l" t="t" r="r" b="b"/>
                <a:pathLst>
                  <a:path w="36401" h="21862" extrusionOk="0">
                    <a:moveTo>
                      <a:pt x="18183" y="1"/>
                    </a:moveTo>
                    <a:lnTo>
                      <a:pt x="1" y="21862"/>
                    </a:lnTo>
                    <a:lnTo>
                      <a:pt x="36401" y="21862"/>
                    </a:lnTo>
                    <a:lnTo>
                      <a:pt x="18183" y="1"/>
                    </a:lnTo>
                    <a:close/>
                  </a:path>
                </a:pathLst>
              </a:custGeom>
              <a:solidFill>
                <a:srgbClr val="52A6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7" name="Google Shape;21;p2">
                <a:extLst>
                  <a:ext uri="{FF2B5EF4-FFF2-40B4-BE49-F238E27FC236}">
                    <a16:creationId xmlns:a16="http://schemas.microsoft.com/office/drawing/2014/main" id="{58F5BBC3-53CD-62D3-A607-F0E88FE9086B}"/>
                  </a:ext>
                </a:extLst>
              </p:cNvPr>
              <p:cNvSpPr/>
              <p:nvPr/>
            </p:nvSpPr>
            <p:spPr>
              <a:xfrm>
                <a:off x="784650" y="2557250"/>
                <a:ext cx="909125" cy="546550"/>
              </a:xfrm>
              <a:custGeom>
                <a:avLst/>
                <a:gdLst/>
                <a:ahLst/>
                <a:cxnLst/>
                <a:rect l="l" t="t" r="r" b="b"/>
                <a:pathLst>
                  <a:path w="36365" h="21862" extrusionOk="0">
                    <a:moveTo>
                      <a:pt x="18182" y="1"/>
                    </a:moveTo>
                    <a:lnTo>
                      <a:pt x="0" y="21862"/>
                    </a:lnTo>
                    <a:lnTo>
                      <a:pt x="36364" y="21862"/>
                    </a:lnTo>
                    <a:lnTo>
                      <a:pt x="18182" y="1"/>
                    </a:lnTo>
                    <a:close/>
                  </a:path>
                </a:pathLst>
              </a:custGeom>
              <a:solidFill>
                <a:srgbClr val="52A6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8" name="Google Shape;22;p2">
                <a:extLst>
                  <a:ext uri="{FF2B5EF4-FFF2-40B4-BE49-F238E27FC236}">
                    <a16:creationId xmlns:a16="http://schemas.microsoft.com/office/drawing/2014/main" id="{32056F28-8D55-0D7A-50E8-31E2BC747078}"/>
                  </a:ext>
                </a:extLst>
              </p:cNvPr>
              <p:cNvSpPr/>
              <p:nvPr/>
            </p:nvSpPr>
            <p:spPr>
              <a:xfrm>
                <a:off x="1349725" y="1855100"/>
                <a:ext cx="910025" cy="546525"/>
              </a:xfrm>
              <a:custGeom>
                <a:avLst/>
                <a:gdLst/>
                <a:ahLst/>
                <a:cxnLst/>
                <a:rect l="l" t="t" r="r" b="b"/>
                <a:pathLst>
                  <a:path w="36401" h="21861" extrusionOk="0">
                    <a:moveTo>
                      <a:pt x="18183" y="0"/>
                    </a:moveTo>
                    <a:lnTo>
                      <a:pt x="1" y="21861"/>
                    </a:lnTo>
                    <a:lnTo>
                      <a:pt x="36401" y="21861"/>
                    </a:lnTo>
                    <a:lnTo>
                      <a:pt x="18183" y="0"/>
                    </a:lnTo>
                    <a:close/>
                  </a:path>
                </a:pathLst>
              </a:custGeom>
              <a:solidFill>
                <a:srgbClr val="8CC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  <p:grpSp>
          <p:nvGrpSpPr>
            <p:cNvPr id="9" name="Google Shape;23;p2">
              <a:extLst>
                <a:ext uri="{FF2B5EF4-FFF2-40B4-BE49-F238E27FC236}">
                  <a16:creationId xmlns:a16="http://schemas.microsoft.com/office/drawing/2014/main" id="{A7CD273F-EA55-FA2B-FF55-685A3564555A}"/>
                </a:ext>
              </a:extLst>
            </p:cNvPr>
            <p:cNvGrpSpPr/>
            <p:nvPr/>
          </p:nvGrpSpPr>
          <p:grpSpPr>
            <a:xfrm>
              <a:off x="3766650" y="1855100"/>
              <a:ext cx="3593125" cy="1995075"/>
              <a:chOff x="3766650" y="1855100"/>
              <a:chExt cx="3593125" cy="1995075"/>
            </a:xfrm>
          </p:grpSpPr>
          <p:sp>
            <p:nvSpPr>
              <p:cNvPr id="10" name="Google Shape;24;p2">
                <a:extLst>
                  <a:ext uri="{FF2B5EF4-FFF2-40B4-BE49-F238E27FC236}">
                    <a16:creationId xmlns:a16="http://schemas.microsoft.com/office/drawing/2014/main" id="{54E905B3-41F6-C26D-AC88-C5FAD25B1A91}"/>
                  </a:ext>
                </a:extLst>
              </p:cNvPr>
              <p:cNvSpPr/>
              <p:nvPr/>
            </p:nvSpPr>
            <p:spPr>
              <a:xfrm>
                <a:off x="3766650" y="1855100"/>
                <a:ext cx="1093975" cy="1949975"/>
              </a:xfrm>
              <a:custGeom>
                <a:avLst/>
                <a:gdLst/>
                <a:ahLst/>
                <a:cxnLst/>
                <a:rect l="l" t="t" r="r" b="b"/>
                <a:pathLst>
                  <a:path w="43759" h="77999" extrusionOk="0">
                    <a:moveTo>
                      <a:pt x="1" y="0"/>
                    </a:moveTo>
                    <a:lnTo>
                      <a:pt x="1" y="77999"/>
                    </a:lnTo>
                    <a:lnTo>
                      <a:pt x="43758" y="77999"/>
                    </a:lnTo>
                    <a:lnTo>
                      <a:pt x="43758" y="64203"/>
                    </a:lnTo>
                    <a:lnTo>
                      <a:pt x="15707" y="64203"/>
                    </a:lnTo>
                    <a:lnTo>
                      <a:pt x="15707" y="45314"/>
                    </a:lnTo>
                    <a:lnTo>
                      <a:pt x="43228" y="45314"/>
                    </a:lnTo>
                    <a:lnTo>
                      <a:pt x="43228" y="31518"/>
                    </a:lnTo>
                    <a:lnTo>
                      <a:pt x="15707" y="31518"/>
                    </a:lnTo>
                    <a:lnTo>
                      <a:pt x="15707" y="13796"/>
                    </a:lnTo>
                    <a:lnTo>
                      <a:pt x="43758" y="13796"/>
                    </a:lnTo>
                    <a:lnTo>
                      <a:pt x="43758" y="0"/>
                    </a:lnTo>
                    <a:close/>
                  </a:path>
                </a:pathLst>
              </a:custGeom>
              <a:solidFill>
                <a:srgbClr val="266C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1" name="Google Shape;25;p2">
                <a:extLst>
                  <a:ext uri="{FF2B5EF4-FFF2-40B4-BE49-F238E27FC236}">
                    <a16:creationId xmlns:a16="http://schemas.microsoft.com/office/drawing/2014/main" id="{F80F669F-A316-8AD3-344C-D30795A708E4}"/>
                  </a:ext>
                </a:extLst>
              </p:cNvPr>
              <p:cNvSpPr/>
              <p:nvPr/>
            </p:nvSpPr>
            <p:spPr>
              <a:xfrm>
                <a:off x="5075475" y="1855100"/>
                <a:ext cx="1578600" cy="1995075"/>
              </a:xfrm>
              <a:custGeom>
                <a:avLst/>
                <a:gdLst/>
                <a:ahLst/>
                <a:cxnLst/>
                <a:rect l="l" t="t" r="r" b="b"/>
                <a:pathLst>
                  <a:path w="63144" h="79803" extrusionOk="0">
                    <a:moveTo>
                      <a:pt x="32050" y="31200"/>
                    </a:moveTo>
                    <a:cubicBezTo>
                      <a:pt x="36754" y="31200"/>
                      <a:pt x="41105" y="32968"/>
                      <a:pt x="44289" y="36152"/>
                    </a:cubicBezTo>
                    <a:cubicBezTo>
                      <a:pt x="47543" y="39265"/>
                      <a:pt x="49312" y="43580"/>
                      <a:pt x="49312" y="48285"/>
                    </a:cubicBezTo>
                    <a:cubicBezTo>
                      <a:pt x="49524" y="53060"/>
                      <a:pt x="47791" y="57518"/>
                      <a:pt x="44501" y="60807"/>
                    </a:cubicBezTo>
                    <a:cubicBezTo>
                      <a:pt x="41176" y="64132"/>
                      <a:pt x="36719" y="65936"/>
                      <a:pt x="31944" y="65936"/>
                    </a:cubicBezTo>
                    <a:cubicBezTo>
                      <a:pt x="21933" y="65936"/>
                      <a:pt x="14681" y="58649"/>
                      <a:pt x="14681" y="48462"/>
                    </a:cubicBezTo>
                    <a:cubicBezTo>
                      <a:pt x="14681" y="40114"/>
                      <a:pt x="20765" y="31200"/>
                      <a:pt x="32050" y="31200"/>
                    </a:cubicBezTo>
                    <a:close/>
                    <a:moveTo>
                      <a:pt x="48463" y="0"/>
                    </a:moveTo>
                    <a:lnTo>
                      <a:pt x="48463" y="25787"/>
                    </a:lnTo>
                    <a:cubicBezTo>
                      <a:pt x="45315" y="21719"/>
                      <a:pt x="38841" y="17475"/>
                      <a:pt x="29503" y="17475"/>
                    </a:cubicBezTo>
                    <a:cubicBezTo>
                      <a:pt x="12417" y="17475"/>
                      <a:pt x="1" y="30563"/>
                      <a:pt x="1" y="48568"/>
                    </a:cubicBezTo>
                    <a:cubicBezTo>
                      <a:pt x="1" y="66679"/>
                      <a:pt x="12488" y="79803"/>
                      <a:pt x="29715" y="79803"/>
                    </a:cubicBezTo>
                    <a:cubicBezTo>
                      <a:pt x="40363" y="79803"/>
                      <a:pt x="46093" y="75134"/>
                      <a:pt x="49100" y="70747"/>
                    </a:cubicBezTo>
                    <a:lnTo>
                      <a:pt x="49100" y="77999"/>
                    </a:lnTo>
                    <a:lnTo>
                      <a:pt x="63143" y="77999"/>
                    </a:lnTo>
                    <a:lnTo>
                      <a:pt x="63143" y="0"/>
                    </a:lnTo>
                    <a:close/>
                  </a:path>
                </a:pathLst>
              </a:custGeom>
              <a:solidFill>
                <a:srgbClr val="266C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2" name="Google Shape;26;p2">
                <a:extLst>
                  <a:ext uri="{FF2B5EF4-FFF2-40B4-BE49-F238E27FC236}">
                    <a16:creationId xmlns:a16="http://schemas.microsoft.com/office/drawing/2014/main" id="{467D7DD5-7394-F919-57AB-770118B9DDC5}"/>
                  </a:ext>
                </a:extLst>
              </p:cNvPr>
              <p:cNvSpPr/>
              <p:nvPr/>
            </p:nvSpPr>
            <p:spPr>
              <a:xfrm>
                <a:off x="6992750" y="1855100"/>
                <a:ext cx="367025" cy="1949975"/>
              </a:xfrm>
              <a:custGeom>
                <a:avLst/>
                <a:gdLst/>
                <a:ahLst/>
                <a:cxnLst/>
                <a:rect l="l" t="t" r="r" b="b"/>
                <a:pathLst>
                  <a:path w="14681" h="77999" extrusionOk="0">
                    <a:moveTo>
                      <a:pt x="1" y="0"/>
                    </a:moveTo>
                    <a:lnTo>
                      <a:pt x="1" y="77999"/>
                    </a:lnTo>
                    <a:lnTo>
                      <a:pt x="14681" y="77999"/>
                    </a:lnTo>
                    <a:lnTo>
                      <a:pt x="14681" y="0"/>
                    </a:lnTo>
                    <a:close/>
                  </a:path>
                </a:pathLst>
              </a:custGeom>
              <a:solidFill>
                <a:srgbClr val="266C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</p:grpSp>
      <p:cxnSp>
        <p:nvCxnSpPr>
          <p:cNvPr id="20" name="Google Shape;10;p2">
            <a:extLst>
              <a:ext uri="{FF2B5EF4-FFF2-40B4-BE49-F238E27FC236}">
                <a16:creationId xmlns:a16="http://schemas.microsoft.com/office/drawing/2014/main" id="{708CAFB5-5C4D-00F6-822B-6056550061BA}"/>
              </a:ext>
            </a:extLst>
          </p:cNvPr>
          <p:cNvCxnSpPr/>
          <p:nvPr userDrawn="1"/>
        </p:nvCxnSpPr>
        <p:spPr>
          <a:xfrm>
            <a:off x="3303632" y="401800"/>
            <a:ext cx="8325600" cy="0"/>
          </a:xfrm>
          <a:prstGeom prst="straightConnector1">
            <a:avLst/>
          </a:prstGeom>
          <a:noFill/>
          <a:ln w="38100" cap="flat" cmpd="sng">
            <a:solidFill>
              <a:srgbClr val="52A67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" name="Google Shape;11;p2">
            <a:extLst>
              <a:ext uri="{FF2B5EF4-FFF2-40B4-BE49-F238E27FC236}">
                <a16:creationId xmlns:a16="http://schemas.microsoft.com/office/drawing/2014/main" id="{C0E395D3-F31F-4031-8950-39705031D5FB}"/>
              </a:ext>
            </a:extLst>
          </p:cNvPr>
          <p:cNvCxnSpPr/>
          <p:nvPr userDrawn="1"/>
        </p:nvCxnSpPr>
        <p:spPr>
          <a:xfrm>
            <a:off x="3303632" y="6320000"/>
            <a:ext cx="8325600" cy="0"/>
          </a:xfrm>
          <a:prstGeom prst="straightConnector1">
            <a:avLst/>
          </a:prstGeom>
          <a:noFill/>
          <a:ln w="19050" cap="flat" cmpd="sng">
            <a:solidFill>
              <a:srgbClr val="52A67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955276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DA86F-2F8D-B975-A4E1-FA52D3E87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79E9C-11A8-40D5-BA51-F31A7005E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2281-1B1D-4286-7F6B-16ED6EC8E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4408-19AE-4552-A0A9-41815C37AAB8}" type="datetimeFigureOut">
              <a:rPr lang="en-NZ" smtClean="0"/>
              <a:t>8/06/2026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6C283-2088-569F-8D34-5CDB20418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20E8B-1C02-C728-B7FB-AC5D76A1E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3FB-3706-4E2B-91A2-3E0EECE865A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35132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E7BDCC-26EF-4390-7F18-96F24F80BC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E2040-C9C7-4FA3-2D59-B5D767908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0C83A9-C624-F227-F009-7C7E7316E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4408-19AE-4552-A0A9-41815C37AAB8}" type="datetimeFigureOut">
              <a:rPr lang="en-NZ" smtClean="0"/>
              <a:t>8/06/2026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3C5D5-36D7-305D-486F-66615E498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9291C-F719-73D6-9DFC-450068A1B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3FB-3706-4E2B-91A2-3E0EECE865A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89851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alt">
  <p:cSld name="Blank - alt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8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266C51"/>
                </a:solidFill>
              </a:defRPr>
            </a:lvl1pPr>
            <a:lvl2pPr lvl="1" rtl="0">
              <a:buNone/>
              <a:defRPr>
                <a:solidFill>
                  <a:srgbClr val="266C51"/>
                </a:solidFill>
              </a:defRPr>
            </a:lvl2pPr>
            <a:lvl3pPr lvl="2" rtl="0">
              <a:buNone/>
              <a:defRPr>
                <a:solidFill>
                  <a:srgbClr val="266C51"/>
                </a:solidFill>
              </a:defRPr>
            </a:lvl3pPr>
            <a:lvl4pPr lvl="3" rtl="0">
              <a:buNone/>
              <a:defRPr>
                <a:solidFill>
                  <a:srgbClr val="266C51"/>
                </a:solidFill>
              </a:defRPr>
            </a:lvl4pPr>
            <a:lvl5pPr lvl="4" rtl="0">
              <a:buNone/>
              <a:defRPr>
                <a:solidFill>
                  <a:srgbClr val="266C51"/>
                </a:solidFill>
              </a:defRPr>
            </a:lvl5pPr>
            <a:lvl6pPr lvl="5" rtl="0">
              <a:buNone/>
              <a:defRPr>
                <a:solidFill>
                  <a:srgbClr val="266C51"/>
                </a:solidFill>
              </a:defRPr>
            </a:lvl6pPr>
            <a:lvl7pPr lvl="6" rtl="0">
              <a:buNone/>
              <a:defRPr>
                <a:solidFill>
                  <a:srgbClr val="266C51"/>
                </a:solidFill>
              </a:defRPr>
            </a:lvl7pPr>
            <a:lvl8pPr lvl="7" rtl="0">
              <a:buNone/>
              <a:defRPr>
                <a:solidFill>
                  <a:srgbClr val="266C51"/>
                </a:solidFill>
              </a:defRPr>
            </a:lvl8pPr>
            <a:lvl9pPr lvl="8" rtl="0">
              <a:buNone/>
              <a:defRPr>
                <a:solidFill>
                  <a:srgbClr val="266C5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69455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FCF8B-B841-FD53-CFD9-E8BDAF7DC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7BF13-291E-1952-BBD3-BA7FEEDBD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BDBE0-8C10-339B-3409-B9343CA38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4408-19AE-4552-A0A9-41815C37AAB8}" type="datetimeFigureOut">
              <a:rPr lang="en-NZ" smtClean="0"/>
              <a:t>8/06/2026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41A255-C1D0-4826-6C6B-145095C79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FCDFF-0A01-A3F8-1100-4F93FF51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3FB-3706-4E2B-91A2-3E0EECE865A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0146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5A239-F9F6-3075-7166-D171620F4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15817-B88F-D33E-93E2-D4DFF98C2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9E49D-D8F2-44F0-9421-8CC960378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4408-19AE-4552-A0A9-41815C37AAB8}" type="datetimeFigureOut">
              <a:rPr lang="en-NZ" smtClean="0"/>
              <a:t>8/06/2026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7E3A3-AE64-8ECC-E33C-C30FA3696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FDE6A-EAF5-E1FF-1BE5-8CAC83E32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3FB-3706-4E2B-91A2-3E0EECE865A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85308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DE28C-8B63-5CEC-BC1D-B4DCCA714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9913C-565C-686D-642F-A7F077E43B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A2603A-53B7-A06F-A1E3-821BB3E6AA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81CCD1-45ED-0A71-44B4-279429D2F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4408-19AE-4552-A0A9-41815C37AAB8}" type="datetimeFigureOut">
              <a:rPr lang="en-NZ" smtClean="0"/>
              <a:t>8/06/2026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2FA453-383D-059A-9CC6-F6AC4C364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8BFE04-7B42-CD8D-9A57-205B2FE17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3FB-3706-4E2B-91A2-3E0EECE865A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15950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AABDC-360F-5D97-61E5-032FDE84B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6E7F23-B3B8-CC48-28F5-9159759E3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3FF3D6-46F8-2643-D1E3-CF5D2246C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83E555-ADA4-12D1-35AF-E50F1F824F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0D95EA-03A5-55B0-D76B-4898832C6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375799-DB01-D148-D482-2400C9A7E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4408-19AE-4552-A0A9-41815C37AAB8}" type="datetimeFigureOut">
              <a:rPr lang="en-NZ" smtClean="0"/>
              <a:t>8/06/2026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04C36B-9FB0-F3C1-FA77-A2CF3E1D0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5762F3-3F58-74AF-272D-FDACB2B53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3FB-3706-4E2B-91A2-3E0EECE865A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616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129;p8">
            <a:extLst>
              <a:ext uri="{FF2B5EF4-FFF2-40B4-BE49-F238E27FC236}">
                <a16:creationId xmlns:a16="http://schemas.microsoft.com/office/drawing/2014/main" id="{CEFB6484-44A6-8E95-BF77-CA3BF77CF733}"/>
              </a:ext>
            </a:extLst>
          </p:cNvPr>
          <p:cNvCxnSpPr/>
          <p:nvPr userDrawn="1"/>
        </p:nvCxnSpPr>
        <p:spPr>
          <a:xfrm>
            <a:off x="566933" y="401800"/>
            <a:ext cx="11062400" cy="0"/>
          </a:xfrm>
          <a:prstGeom prst="straightConnector1">
            <a:avLst/>
          </a:prstGeom>
          <a:noFill/>
          <a:ln w="19050" cap="flat" cmpd="sng">
            <a:solidFill>
              <a:srgbClr val="52A676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7" name="Google Shape;65;p5">
            <a:extLst>
              <a:ext uri="{FF2B5EF4-FFF2-40B4-BE49-F238E27FC236}">
                <a16:creationId xmlns:a16="http://schemas.microsoft.com/office/drawing/2014/main" id="{921E3E14-9703-F6C6-D9F2-7A1FDC7D2314}"/>
              </a:ext>
            </a:extLst>
          </p:cNvPr>
          <p:cNvGrpSpPr/>
          <p:nvPr userDrawn="1"/>
        </p:nvGrpSpPr>
        <p:grpSpPr>
          <a:xfrm>
            <a:off x="425209" y="6320070"/>
            <a:ext cx="962135" cy="269535"/>
            <a:chOff x="238125" y="1855100"/>
            <a:chExt cx="7121650" cy="1995075"/>
          </a:xfrm>
        </p:grpSpPr>
        <p:grpSp>
          <p:nvGrpSpPr>
            <p:cNvPr id="8" name="Google Shape;66;p5">
              <a:extLst>
                <a:ext uri="{FF2B5EF4-FFF2-40B4-BE49-F238E27FC236}">
                  <a16:creationId xmlns:a16="http://schemas.microsoft.com/office/drawing/2014/main" id="{693E6E59-E90C-4AD5-5EAA-2B2CC95E3140}"/>
                </a:ext>
              </a:extLst>
            </p:cNvPr>
            <p:cNvGrpSpPr/>
            <p:nvPr/>
          </p:nvGrpSpPr>
          <p:grpSpPr>
            <a:xfrm>
              <a:off x="238125" y="1855100"/>
              <a:ext cx="3133250" cy="1949975"/>
              <a:chOff x="238125" y="1855100"/>
              <a:chExt cx="3133250" cy="1949975"/>
            </a:xfrm>
          </p:grpSpPr>
          <p:sp>
            <p:nvSpPr>
              <p:cNvPr id="13" name="Google Shape;67;p5">
                <a:extLst>
                  <a:ext uri="{FF2B5EF4-FFF2-40B4-BE49-F238E27FC236}">
                    <a16:creationId xmlns:a16="http://schemas.microsoft.com/office/drawing/2014/main" id="{6A82BC69-6992-4B07-3786-52BACECA722D}"/>
                  </a:ext>
                </a:extLst>
              </p:cNvPr>
              <p:cNvSpPr/>
              <p:nvPr/>
            </p:nvSpPr>
            <p:spPr>
              <a:xfrm>
                <a:off x="1368300" y="3258525"/>
                <a:ext cx="910025" cy="546550"/>
              </a:xfrm>
              <a:custGeom>
                <a:avLst/>
                <a:gdLst/>
                <a:ahLst/>
                <a:cxnLst/>
                <a:rect l="l" t="t" r="r" b="b"/>
                <a:pathLst>
                  <a:path w="36401" h="21862" extrusionOk="0">
                    <a:moveTo>
                      <a:pt x="18218" y="1"/>
                    </a:moveTo>
                    <a:lnTo>
                      <a:pt x="1" y="21862"/>
                    </a:lnTo>
                    <a:lnTo>
                      <a:pt x="36400" y="21862"/>
                    </a:lnTo>
                    <a:lnTo>
                      <a:pt x="18218" y="1"/>
                    </a:lnTo>
                    <a:close/>
                  </a:path>
                </a:pathLst>
              </a:custGeom>
              <a:solidFill>
                <a:srgbClr val="266C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4" name="Google Shape;68;p5">
                <a:extLst>
                  <a:ext uri="{FF2B5EF4-FFF2-40B4-BE49-F238E27FC236}">
                    <a16:creationId xmlns:a16="http://schemas.microsoft.com/office/drawing/2014/main" id="{55B42124-C8AF-D57C-9DC7-F73E40208B3B}"/>
                  </a:ext>
                </a:extLst>
              </p:cNvPr>
              <p:cNvSpPr/>
              <p:nvPr/>
            </p:nvSpPr>
            <p:spPr>
              <a:xfrm>
                <a:off x="2460475" y="3258525"/>
                <a:ext cx="910900" cy="546550"/>
              </a:xfrm>
              <a:custGeom>
                <a:avLst/>
                <a:gdLst/>
                <a:ahLst/>
                <a:cxnLst/>
                <a:rect l="l" t="t" r="r" b="b"/>
                <a:pathLst>
                  <a:path w="36436" h="21862" extrusionOk="0">
                    <a:moveTo>
                      <a:pt x="18218" y="1"/>
                    </a:moveTo>
                    <a:lnTo>
                      <a:pt x="1" y="21862"/>
                    </a:lnTo>
                    <a:lnTo>
                      <a:pt x="36436" y="21862"/>
                    </a:lnTo>
                    <a:lnTo>
                      <a:pt x="18218" y="1"/>
                    </a:lnTo>
                    <a:close/>
                  </a:path>
                </a:pathLst>
              </a:custGeom>
              <a:solidFill>
                <a:srgbClr val="266C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5" name="Google Shape;69;p5">
                <a:extLst>
                  <a:ext uri="{FF2B5EF4-FFF2-40B4-BE49-F238E27FC236}">
                    <a16:creationId xmlns:a16="http://schemas.microsoft.com/office/drawing/2014/main" id="{2B60BE63-E21C-89D2-AA83-C37769D89E57}"/>
                  </a:ext>
                </a:extLst>
              </p:cNvPr>
              <p:cNvSpPr/>
              <p:nvPr/>
            </p:nvSpPr>
            <p:spPr>
              <a:xfrm>
                <a:off x="238125" y="3258525"/>
                <a:ext cx="910000" cy="546550"/>
              </a:xfrm>
              <a:custGeom>
                <a:avLst/>
                <a:gdLst/>
                <a:ahLst/>
                <a:cxnLst/>
                <a:rect l="l" t="t" r="r" b="b"/>
                <a:pathLst>
                  <a:path w="36400" h="21862" extrusionOk="0">
                    <a:moveTo>
                      <a:pt x="18182" y="1"/>
                    </a:moveTo>
                    <a:lnTo>
                      <a:pt x="0" y="21862"/>
                    </a:lnTo>
                    <a:lnTo>
                      <a:pt x="36400" y="21862"/>
                    </a:lnTo>
                    <a:lnTo>
                      <a:pt x="18182" y="1"/>
                    </a:lnTo>
                    <a:close/>
                  </a:path>
                </a:pathLst>
              </a:custGeom>
              <a:solidFill>
                <a:srgbClr val="266C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6" name="Google Shape;70;p5">
                <a:extLst>
                  <a:ext uri="{FF2B5EF4-FFF2-40B4-BE49-F238E27FC236}">
                    <a16:creationId xmlns:a16="http://schemas.microsoft.com/office/drawing/2014/main" id="{A399241C-6173-6482-11AD-9BD166EB57C1}"/>
                  </a:ext>
                </a:extLst>
              </p:cNvPr>
              <p:cNvSpPr/>
              <p:nvPr/>
            </p:nvSpPr>
            <p:spPr>
              <a:xfrm>
                <a:off x="1914825" y="2557250"/>
                <a:ext cx="910025" cy="546550"/>
              </a:xfrm>
              <a:custGeom>
                <a:avLst/>
                <a:gdLst/>
                <a:ahLst/>
                <a:cxnLst/>
                <a:rect l="l" t="t" r="r" b="b"/>
                <a:pathLst>
                  <a:path w="36401" h="21862" extrusionOk="0">
                    <a:moveTo>
                      <a:pt x="18183" y="1"/>
                    </a:moveTo>
                    <a:lnTo>
                      <a:pt x="1" y="21862"/>
                    </a:lnTo>
                    <a:lnTo>
                      <a:pt x="36401" y="21862"/>
                    </a:lnTo>
                    <a:lnTo>
                      <a:pt x="18183" y="1"/>
                    </a:lnTo>
                    <a:close/>
                  </a:path>
                </a:pathLst>
              </a:custGeom>
              <a:solidFill>
                <a:srgbClr val="52A6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7" name="Google Shape;71;p5">
                <a:extLst>
                  <a:ext uri="{FF2B5EF4-FFF2-40B4-BE49-F238E27FC236}">
                    <a16:creationId xmlns:a16="http://schemas.microsoft.com/office/drawing/2014/main" id="{CFC6232E-9EFB-841D-4A6C-2C78C67F8243}"/>
                  </a:ext>
                </a:extLst>
              </p:cNvPr>
              <p:cNvSpPr/>
              <p:nvPr/>
            </p:nvSpPr>
            <p:spPr>
              <a:xfrm>
                <a:off x="784650" y="2557250"/>
                <a:ext cx="909125" cy="546550"/>
              </a:xfrm>
              <a:custGeom>
                <a:avLst/>
                <a:gdLst/>
                <a:ahLst/>
                <a:cxnLst/>
                <a:rect l="l" t="t" r="r" b="b"/>
                <a:pathLst>
                  <a:path w="36365" h="21862" extrusionOk="0">
                    <a:moveTo>
                      <a:pt x="18182" y="1"/>
                    </a:moveTo>
                    <a:lnTo>
                      <a:pt x="0" y="21862"/>
                    </a:lnTo>
                    <a:lnTo>
                      <a:pt x="36364" y="21862"/>
                    </a:lnTo>
                    <a:lnTo>
                      <a:pt x="18182" y="1"/>
                    </a:lnTo>
                    <a:close/>
                  </a:path>
                </a:pathLst>
              </a:custGeom>
              <a:solidFill>
                <a:srgbClr val="52A6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8" name="Google Shape;72;p5">
                <a:extLst>
                  <a:ext uri="{FF2B5EF4-FFF2-40B4-BE49-F238E27FC236}">
                    <a16:creationId xmlns:a16="http://schemas.microsoft.com/office/drawing/2014/main" id="{BBF13EC0-0E65-4D8F-FEDF-8A2E044D78FD}"/>
                  </a:ext>
                </a:extLst>
              </p:cNvPr>
              <p:cNvSpPr/>
              <p:nvPr/>
            </p:nvSpPr>
            <p:spPr>
              <a:xfrm>
                <a:off x="1349725" y="1855100"/>
                <a:ext cx="910025" cy="546525"/>
              </a:xfrm>
              <a:custGeom>
                <a:avLst/>
                <a:gdLst/>
                <a:ahLst/>
                <a:cxnLst/>
                <a:rect l="l" t="t" r="r" b="b"/>
                <a:pathLst>
                  <a:path w="36401" h="21861" extrusionOk="0">
                    <a:moveTo>
                      <a:pt x="18183" y="0"/>
                    </a:moveTo>
                    <a:lnTo>
                      <a:pt x="1" y="21861"/>
                    </a:lnTo>
                    <a:lnTo>
                      <a:pt x="36401" y="21861"/>
                    </a:lnTo>
                    <a:lnTo>
                      <a:pt x="18183" y="0"/>
                    </a:lnTo>
                    <a:close/>
                  </a:path>
                </a:pathLst>
              </a:custGeom>
              <a:solidFill>
                <a:srgbClr val="8CC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  <p:grpSp>
          <p:nvGrpSpPr>
            <p:cNvPr id="9" name="Google Shape;73;p5">
              <a:extLst>
                <a:ext uri="{FF2B5EF4-FFF2-40B4-BE49-F238E27FC236}">
                  <a16:creationId xmlns:a16="http://schemas.microsoft.com/office/drawing/2014/main" id="{56CC248E-F69E-E8FB-5DEA-DE89F2D06337}"/>
                </a:ext>
              </a:extLst>
            </p:cNvPr>
            <p:cNvGrpSpPr/>
            <p:nvPr/>
          </p:nvGrpSpPr>
          <p:grpSpPr>
            <a:xfrm>
              <a:off x="3766650" y="1855100"/>
              <a:ext cx="3593125" cy="1995075"/>
              <a:chOff x="3766650" y="1855100"/>
              <a:chExt cx="3593125" cy="1995075"/>
            </a:xfrm>
          </p:grpSpPr>
          <p:sp>
            <p:nvSpPr>
              <p:cNvPr id="10" name="Google Shape;74;p5">
                <a:extLst>
                  <a:ext uri="{FF2B5EF4-FFF2-40B4-BE49-F238E27FC236}">
                    <a16:creationId xmlns:a16="http://schemas.microsoft.com/office/drawing/2014/main" id="{33FAC8E5-A194-9823-D180-F90AB30D0B7D}"/>
                  </a:ext>
                </a:extLst>
              </p:cNvPr>
              <p:cNvSpPr/>
              <p:nvPr/>
            </p:nvSpPr>
            <p:spPr>
              <a:xfrm>
                <a:off x="3766650" y="1855100"/>
                <a:ext cx="1093975" cy="1949975"/>
              </a:xfrm>
              <a:custGeom>
                <a:avLst/>
                <a:gdLst/>
                <a:ahLst/>
                <a:cxnLst/>
                <a:rect l="l" t="t" r="r" b="b"/>
                <a:pathLst>
                  <a:path w="43759" h="77999" extrusionOk="0">
                    <a:moveTo>
                      <a:pt x="1" y="0"/>
                    </a:moveTo>
                    <a:lnTo>
                      <a:pt x="1" y="77999"/>
                    </a:lnTo>
                    <a:lnTo>
                      <a:pt x="43758" y="77999"/>
                    </a:lnTo>
                    <a:lnTo>
                      <a:pt x="43758" y="64203"/>
                    </a:lnTo>
                    <a:lnTo>
                      <a:pt x="15707" y="64203"/>
                    </a:lnTo>
                    <a:lnTo>
                      <a:pt x="15707" y="45314"/>
                    </a:lnTo>
                    <a:lnTo>
                      <a:pt x="43228" y="45314"/>
                    </a:lnTo>
                    <a:lnTo>
                      <a:pt x="43228" y="31518"/>
                    </a:lnTo>
                    <a:lnTo>
                      <a:pt x="15707" y="31518"/>
                    </a:lnTo>
                    <a:lnTo>
                      <a:pt x="15707" y="13796"/>
                    </a:lnTo>
                    <a:lnTo>
                      <a:pt x="43758" y="13796"/>
                    </a:lnTo>
                    <a:lnTo>
                      <a:pt x="43758" y="0"/>
                    </a:lnTo>
                    <a:close/>
                  </a:path>
                </a:pathLst>
              </a:custGeom>
              <a:solidFill>
                <a:srgbClr val="266C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1" name="Google Shape;75;p5">
                <a:extLst>
                  <a:ext uri="{FF2B5EF4-FFF2-40B4-BE49-F238E27FC236}">
                    <a16:creationId xmlns:a16="http://schemas.microsoft.com/office/drawing/2014/main" id="{B778EBDA-6D82-8CE7-F1C8-00D7DF872BF6}"/>
                  </a:ext>
                </a:extLst>
              </p:cNvPr>
              <p:cNvSpPr/>
              <p:nvPr/>
            </p:nvSpPr>
            <p:spPr>
              <a:xfrm>
                <a:off x="5075475" y="1855100"/>
                <a:ext cx="1578600" cy="1995075"/>
              </a:xfrm>
              <a:custGeom>
                <a:avLst/>
                <a:gdLst/>
                <a:ahLst/>
                <a:cxnLst/>
                <a:rect l="l" t="t" r="r" b="b"/>
                <a:pathLst>
                  <a:path w="63144" h="79803" extrusionOk="0">
                    <a:moveTo>
                      <a:pt x="32050" y="31200"/>
                    </a:moveTo>
                    <a:cubicBezTo>
                      <a:pt x="36754" y="31200"/>
                      <a:pt x="41105" y="32968"/>
                      <a:pt x="44289" y="36152"/>
                    </a:cubicBezTo>
                    <a:cubicBezTo>
                      <a:pt x="47543" y="39265"/>
                      <a:pt x="49312" y="43580"/>
                      <a:pt x="49312" y="48285"/>
                    </a:cubicBezTo>
                    <a:cubicBezTo>
                      <a:pt x="49524" y="53060"/>
                      <a:pt x="47791" y="57518"/>
                      <a:pt x="44501" y="60807"/>
                    </a:cubicBezTo>
                    <a:cubicBezTo>
                      <a:pt x="41176" y="64132"/>
                      <a:pt x="36719" y="65936"/>
                      <a:pt x="31944" y="65936"/>
                    </a:cubicBezTo>
                    <a:cubicBezTo>
                      <a:pt x="21933" y="65936"/>
                      <a:pt x="14681" y="58649"/>
                      <a:pt x="14681" y="48462"/>
                    </a:cubicBezTo>
                    <a:cubicBezTo>
                      <a:pt x="14681" y="40114"/>
                      <a:pt x="20765" y="31200"/>
                      <a:pt x="32050" y="31200"/>
                    </a:cubicBezTo>
                    <a:close/>
                    <a:moveTo>
                      <a:pt x="48463" y="0"/>
                    </a:moveTo>
                    <a:lnTo>
                      <a:pt x="48463" y="25787"/>
                    </a:lnTo>
                    <a:cubicBezTo>
                      <a:pt x="45315" y="21719"/>
                      <a:pt x="38841" y="17475"/>
                      <a:pt x="29503" y="17475"/>
                    </a:cubicBezTo>
                    <a:cubicBezTo>
                      <a:pt x="12417" y="17475"/>
                      <a:pt x="1" y="30563"/>
                      <a:pt x="1" y="48568"/>
                    </a:cubicBezTo>
                    <a:cubicBezTo>
                      <a:pt x="1" y="66679"/>
                      <a:pt x="12488" y="79803"/>
                      <a:pt x="29715" y="79803"/>
                    </a:cubicBezTo>
                    <a:cubicBezTo>
                      <a:pt x="40363" y="79803"/>
                      <a:pt x="46093" y="75134"/>
                      <a:pt x="49100" y="70747"/>
                    </a:cubicBezTo>
                    <a:lnTo>
                      <a:pt x="49100" y="77999"/>
                    </a:lnTo>
                    <a:lnTo>
                      <a:pt x="63143" y="77999"/>
                    </a:lnTo>
                    <a:lnTo>
                      <a:pt x="63143" y="0"/>
                    </a:lnTo>
                    <a:close/>
                  </a:path>
                </a:pathLst>
              </a:custGeom>
              <a:solidFill>
                <a:srgbClr val="266C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2" name="Google Shape;76;p5">
                <a:extLst>
                  <a:ext uri="{FF2B5EF4-FFF2-40B4-BE49-F238E27FC236}">
                    <a16:creationId xmlns:a16="http://schemas.microsoft.com/office/drawing/2014/main" id="{B7B5FC52-0DCE-9EF7-6AD6-E99BA45119B1}"/>
                  </a:ext>
                </a:extLst>
              </p:cNvPr>
              <p:cNvSpPr/>
              <p:nvPr/>
            </p:nvSpPr>
            <p:spPr>
              <a:xfrm>
                <a:off x="6992750" y="1855100"/>
                <a:ext cx="367025" cy="1949975"/>
              </a:xfrm>
              <a:custGeom>
                <a:avLst/>
                <a:gdLst/>
                <a:ahLst/>
                <a:cxnLst/>
                <a:rect l="l" t="t" r="r" b="b"/>
                <a:pathLst>
                  <a:path w="14681" h="77999" extrusionOk="0">
                    <a:moveTo>
                      <a:pt x="1" y="0"/>
                    </a:moveTo>
                    <a:lnTo>
                      <a:pt x="1" y="77999"/>
                    </a:lnTo>
                    <a:lnTo>
                      <a:pt x="14681" y="77999"/>
                    </a:lnTo>
                    <a:lnTo>
                      <a:pt x="14681" y="0"/>
                    </a:lnTo>
                    <a:close/>
                  </a:path>
                </a:pathLst>
              </a:custGeom>
              <a:solidFill>
                <a:srgbClr val="266C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</p:grpSp>
      <p:sp>
        <p:nvSpPr>
          <p:cNvPr id="19" name="Google Shape;116;p8">
            <a:extLst>
              <a:ext uri="{FF2B5EF4-FFF2-40B4-BE49-F238E27FC236}">
                <a16:creationId xmlns:a16="http://schemas.microsoft.com/office/drawing/2014/main" id="{18914B25-7C73-6C92-39D9-4B360688F33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266C51"/>
                </a:solidFill>
              </a:defRPr>
            </a:lvl1pPr>
            <a:lvl2pPr lvl="1" rtl="0">
              <a:buNone/>
              <a:defRPr>
                <a:solidFill>
                  <a:srgbClr val="266C51"/>
                </a:solidFill>
              </a:defRPr>
            </a:lvl2pPr>
            <a:lvl3pPr lvl="2" rtl="0">
              <a:buNone/>
              <a:defRPr>
                <a:solidFill>
                  <a:srgbClr val="266C51"/>
                </a:solidFill>
              </a:defRPr>
            </a:lvl3pPr>
            <a:lvl4pPr lvl="3" rtl="0">
              <a:buNone/>
              <a:defRPr>
                <a:solidFill>
                  <a:srgbClr val="266C51"/>
                </a:solidFill>
              </a:defRPr>
            </a:lvl4pPr>
            <a:lvl5pPr lvl="4" rtl="0">
              <a:buNone/>
              <a:defRPr>
                <a:solidFill>
                  <a:srgbClr val="266C51"/>
                </a:solidFill>
              </a:defRPr>
            </a:lvl5pPr>
            <a:lvl6pPr lvl="5" rtl="0">
              <a:buNone/>
              <a:defRPr>
                <a:solidFill>
                  <a:srgbClr val="266C51"/>
                </a:solidFill>
              </a:defRPr>
            </a:lvl6pPr>
            <a:lvl7pPr lvl="6" rtl="0">
              <a:buNone/>
              <a:defRPr>
                <a:solidFill>
                  <a:srgbClr val="266C51"/>
                </a:solidFill>
              </a:defRPr>
            </a:lvl7pPr>
            <a:lvl8pPr lvl="7" rtl="0">
              <a:buNone/>
              <a:defRPr>
                <a:solidFill>
                  <a:srgbClr val="266C51"/>
                </a:solidFill>
              </a:defRPr>
            </a:lvl8pPr>
            <a:lvl9pPr lvl="8" rtl="0">
              <a:buNone/>
              <a:defRPr>
                <a:solidFill>
                  <a:srgbClr val="266C5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0" name="Google Shape;115;p8">
            <a:extLst>
              <a:ext uri="{FF2B5EF4-FFF2-40B4-BE49-F238E27FC236}">
                <a16:creationId xmlns:a16="http://schemas.microsoft.com/office/drawing/2014/main" id="{A05E0859-8A9E-CE66-0B82-3B39F7B0FD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4400" y="472567"/>
            <a:ext cx="11360800" cy="852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7944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92D92C-1228-EE15-AF86-FFE4945AD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4408-19AE-4552-A0A9-41815C37AAB8}" type="datetimeFigureOut">
              <a:rPr lang="en-NZ" smtClean="0"/>
              <a:t>8/06/2026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8D806E-C282-D646-C6C3-6D6E01B21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D6BF6A-5494-106B-CFC2-C7E91BD69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3FB-3706-4E2B-91A2-3E0EECE865A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1977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93446-4504-72CD-D86D-1FE1A7F7D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F21D6-465A-0F10-AAD8-119E54A18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892384-ABBE-E296-8DB7-B7A66A55A6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EA3228-C9AE-D018-A608-C91930FF6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4408-19AE-4552-A0A9-41815C37AAB8}" type="datetimeFigureOut">
              <a:rPr lang="en-NZ" smtClean="0"/>
              <a:t>8/06/2026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C060F8-F6A1-8EB9-A750-03C270170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0DCAD8-6ADB-212B-18A8-72F074769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3FB-3706-4E2B-91A2-3E0EECE865A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0561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EA65C-887B-30A0-C360-EAFE31413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507BE5-1C1D-F0A7-9561-01103D03D1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BACF52-CEB6-6D86-EF32-F1B8F8759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6C1D47-9C4B-5418-9AE6-7FF8FC960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4408-19AE-4552-A0A9-41815C37AAB8}" type="datetimeFigureOut">
              <a:rPr lang="en-NZ" smtClean="0"/>
              <a:t>8/06/2026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13BB0F-65CC-674F-243C-D3DC30CFB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3A5A94-011B-D6A1-E13C-A5E9A4CE5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3FB-3706-4E2B-91A2-3E0EECE865A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78394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08B73E-4889-6AEA-5B96-75247652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A0708-4761-1607-1C45-D2371A8C3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5F603-1E35-6697-8E3E-25DFBBC867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54408-19AE-4552-A0A9-41815C37AAB8}" type="datetimeFigureOut">
              <a:rPr lang="en-NZ" smtClean="0"/>
              <a:t>8/06/2026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B28D58-8DB2-4F32-8853-A7D6AEF635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A1EBE-086B-26EE-DA12-EF6AF65B8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F13FB-3706-4E2B-91A2-3E0EECE865A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22263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32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066544E-C0FD-3D07-88AC-5DFCC7516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44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94DB8-329B-9CB1-2E83-7AD8E3200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Demonstration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8DBFF5-0DA9-7699-E1B1-00F5FAD0B953}"/>
              </a:ext>
            </a:extLst>
          </p:cNvPr>
          <p:cNvSpPr txBox="1"/>
          <p:nvPr/>
        </p:nvSpPr>
        <p:spPr>
          <a:xfrm>
            <a:off x="624300" y="1266028"/>
            <a:ext cx="11163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Patented </a:t>
            </a:r>
            <a:r>
              <a:rPr lang="en-US" sz="3200" u="sng" dirty="0"/>
              <a:t>high-speed</a:t>
            </a:r>
            <a:r>
              <a:rPr lang="en-US" sz="3200" dirty="0"/>
              <a:t> ball mill reactor (~300 L)</a:t>
            </a:r>
          </a:p>
          <a:p>
            <a:pPr marL="685800" lvl="1" indent="-228600">
              <a:buFont typeface="Calibri" panose="020F0502020204030204" pitchFamily="34" charset="0"/>
              <a:buChar char="-"/>
            </a:pPr>
            <a:r>
              <a:rPr lang="en-US" sz="2400" dirty="0"/>
              <a:t>MCD® reactors are stacked vertically in series to achieve desired destruction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9293BE-7BEB-D1A8-63D5-5445C3987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1975" y="2599589"/>
            <a:ext cx="3895725" cy="350996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329B88-29CF-68EF-D0D6-2791134AE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00" y="3166180"/>
            <a:ext cx="6607247" cy="294337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E67FB33-39CE-5459-2688-CE20AEF49925}"/>
              </a:ext>
            </a:extLst>
          </p:cNvPr>
          <p:cNvSpPr txBox="1"/>
          <p:nvPr/>
        </p:nvSpPr>
        <p:spPr>
          <a:xfrm>
            <a:off x="2290734" y="2644264"/>
            <a:ext cx="3559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Custom Commercial Plants (TRL = 9)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66361D2-A4C0-B3B7-BA85-693B03499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400" y="6262135"/>
            <a:ext cx="2080440" cy="3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18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F2B7D-2336-394D-874F-AD4AE196B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LCCMR Biosolids Pilot Study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347438-744A-BC4B-FB3A-E41A92AC82ED}"/>
              </a:ext>
            </a:extLst>
          </p:cNvPr>
          <p:cNvSpPr txBox="1"/>
          <p:nvPr/>
        </p:nvSpPr>
        <p:spPr>
          <a:xfrm>
            <a:off x="404400" y="1283607"/>
            <a:ext cx="11520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Goal:</a:t>
            </a:r>
            <a:r>
              <a:rPr lang="en-US" sz="3200" dirty="0"/>
              <a:t> Determine optimum parameterization </a:t>
            </a:r>
            <a:r>
              <a:rPr lang="en-US" sz="3200"/>
              <a:t>that 1) maximizes </a:t>
            </a:r>
            <a:r>
              <a:rPr lang="en-US" sz="3200" dirty="0"/>
              <a:t>PFAS destruction removal efficiency (DRE) and sustainable agronomic reuse </a:t>
            </a:r>
            <a:r>
              <a:rPr lang="en-US" sz="3200"/>
              <a:t>potential and 2) </a:t>
            </a:r>
            <a:r>
              <a:rPr lang="en-US" sz="3200" dirty="0"/>
              <a:t>mitigates combustion risk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1E6925-3601-5647-A663-858649FC24DF}"/>
              </a:ext>
            </a:extLst>
          </p:cNvPr>
          <p:cNvSpPr txBox="1"/>
          <p:nvPr/>
        </p:nvSpPr>
        <p:spPr>
          <a:xfrm>
            <a:off x="503150" y="3001537"/>
            <a:ext cx="580240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Relevant parameters</a:t>
            </a:r>
          </a:p>
          <a:p>
            <a:pPr marL="685800" lvl="1" indent="-228600">
              <a:buFont typeface="Calibri" panose="020F0502020204030204" pitchFamily="34" charset="0"/>
              <a:buChar char="-"/>
            </a:pPr>
            <a:r>
              <a:rPr lang="en-US" sz="2400" dirty="0"/>
              <a:t>MCD run time</a:t>
            </a:r>
          </a:p>
          <a:p>
            <a:pPr marL="1143000" lvl="2" indent="-228600">
              <a:buFont typeface="Calibri" panose="020F0502020204030204" pitchFamily="34" charset="0"/>
              <a:buChar char="-"/>
            </a:pPr>
            <a:r>
              <a:rPr lang="en-US" dirty="0"/>
              <a:t>PFAS destruction </a:t>
            </a:r>
          </a:p>
          <a:p>
            <a:pPr marL="1143000" lvl="2" indent="-228600">
              <a:buFont typeface="Calibri" panose="020F0502020204030204" pitchFamily="34" charset="0"/>
              <a:buChar char="-"/>
            </a:pPr>
            <a:r>
              <a:rPr lang="en-US" dirty="0"/>
              <a:t>Matrix composition</a:t>
            </a:r>
          </a:p>
          <a:p>
            <a:pPr marL="685800" lvl="1" indent="-228600">
              <a:buFont typeface="Calibri" panose="020F0502020204030204" pitchFamily="34" charset="0"/>
              <a:buChar char="-"/>
            </a:pPr>
            <a:r>
              <a:rPr lang="en-US" sz="2400" dirty="0"/>
              <a:t>Sand dose</a:t>
            </a:r>
          </a:p>
          <a:p>
            <a:pPr marL="1143000" lvl="2" indent="-228600">
              <a:buFont typeface="Calibri" panose="020F0502020204030204" pitchFamily="34" charset="0"/>
              <a:buChar char="-"/>
            </a:pPr>
            <a:r>
              <a:rPr lang="en-US" dirty="0"/>
              <a:t>Mitigates combustion</a:t>
            </a:r>
          </a:p>
          <a:p>
            <a:pPr marL="1143000" lvl="2" indent="-228600">
              <a:buFont typeface="Calibri" panose="020F0502020204030204" pitchFamily="34" charset="0"/>
              <a:buChar char="-"/>
            </a:pPr>
            <a:r>
              <a:rPr lang="en-US" dirty="0"/>
              <a:t>Adds reactivity (SiO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  <a:p>
            <a:pPr marL="1143000" lvl="2" indent="-228600">
              <a:buFont typeface="Calibri" panose="020F0502020204030204" pitchFamily="34" charset="0"/>
              <a:buChar char="-"/>
            </a:pPr>
            <a:r>
              <a:rPr lang="en-US" dirty="0"/>
              <a:t>Provides texture for reuse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32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9683E0-64F9-E224-FD93-FB91C5A10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5956" y="3784034"/>
            <a:ext cx="5424944" cy="209098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79DA9D1-4583-2EA5-18C3-755E86A72B3E}"/>
              </a:ext>
            </a:extLst>
          </p:cNvPr>
          <p:cNvCxnSpPr>
            <a:cxnSpLocks/>
          </p:cNvCxnSpPr>
          <p:nvPr/>
        </p:nvCxnSpPr>
        <p:spPr>
          <a:xfrm>
            <a:off x="3810000" y="5249675"/>
            <a:ext cx="16478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3F1021D5-E86D-E2B5-27F1-5B49F0444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400" y="6262135"/>
            <a:ext cx="2080440" cy="3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147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32B6E-7CFE-F95C-88B0-AB79C9D63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826FC-2F35-543B-CD84-62E4C1CA2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LCCMR Biosolids Pilot Study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CC9076-6515-FF7D-E7E7-8336DD74EB4A}"/>
              </a:ext>
            </a:extLst>
          </p:cNvPr>
          <p:cNvSpPr txBox="1"/>
          <p:nvPr/>
        </p:nvSpPr>
        <p:spPr>
          <a:xfrm>
            <a:off x="624300" y="1266028"/>
            <a:ext cx="1116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Experimental approach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85584C-B3DE-2146-E45D-80802DF46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611" y="2023678"/>
            <a:ext cx="9654778" cy="42204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C454B0-6A8D-DFBD-6604-F9842B6F0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400" y="6262135"/>
            <a:ext cx="2080440" cy="3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810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DB39C-6D79-478D-2F98-4FBC32541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12604-D0BE-DE41-C528-8AF0DBAAB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LCCMR Biosolids Pilot Study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7ABD2F-87B3-5A67-4E04-F944C14EE4FD}"/>
              </a:ext>
            </a:extLst>
          </p:cNvPr>
          <p:cNvSpPr/>
          <p:nvPr/>
        </p:nvSpPr>
        <p:spPr>
          <a:xfrm>
            <a:off x="4943475" y="2895600"/>
            <a:ext cx="47625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E12189-E72C-6A39-4670-0C7065FBC099}"/>
              </a:ext>
            </a:extLst>
          </p:cNvPr>
          <p:cNvSpPr txBox="1"/>
          <p:nvPr/>
        </p:nvSpPr>
        <p:spPr>
          <a:xfrm>
            <a:off x="624300" y="1266028"/>
            <a:ext cx="1116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Conduct fluorine mass balance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D391357-47E4-715C-BD73-F90B5A045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56" y="6223460"/>
            <a:ext cx="1097319" cy="43706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5842F31-4A54-D723-B880-551182D87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350" y="2118928"/>
            <a:ext cx="9094627" cy="336728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54E9B20-1FB6-DC14-BD33-18CEC797A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571" y="1850803"/>
            <a:ext cx="1700079" cy="98779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72DD1BD-FEA5-D734-E6B4-CFE088FCBE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176" y="5694819"/>
            <a:ext cx="6340326" cy="56806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FD362C6-C2FB-736C-94B1-9312CA152B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400" y="6262135"/>
            <a:ext cx="2080440" cy="3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54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C849D-BBDE-5F6E-D991-D91CFE82C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75E891-367A-2CAB-244C-9419BA0DD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0"/>
            <a:ext cx="12192000" cy="67773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A60C9E-4647-5AFF-ABFA-E7CCBF2D5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Team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420BBF3-4F16-29EA-CB84-33280CDA1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76" y="6476967"/>
            <a:ext cx="2080440" cy="3810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6A8727F-9154-9425-E591-FE811517D7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858" y="2919734"/>
            <a:ext cx="822960" cy="8229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18" descr="Matt Simcik, PhD | School of Public ...">
            <a:extLst>
              <a:ext uri="{FF2B5EF4-FFF2-40B4-BE49-F238E27FC236}">
                <a16:creationId xmlns:a16="http://schemas.microsoft.com/office/drawing/2014/main" id="{34625640-CB64-2EDB-B41E-653C61E452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4659" y="1173329"/>
            <a:ext cx="1131596" cy="11315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Picture 19" descr="Christopher Anderson Joins EA as Director of Climate Services - EA">
            <a:extLst>
              <a:ext uri="{FF2B5EF4-FFF2-40B4-BE49-F238E27FC236}">
                <a16:creationId xmlns:a16="http://schemas.microsoft.com/office/drawing/2014/main" id="{806BFC51-4BC0-6473-26A8-5259592C4F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3230" y="2304925"/>
            <a:ext cx="852900" cy="8529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7C792BB-F2F3-B529-523A-7AE26161B0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8" b="23787"/>
          <a:stretch>
            <a:fillRect/>
          </a:stretch>
        </p:blipFill>
        <p:spPr>
          <a:xfrm>
            <a:off x="161776" y="3693399"/>
            <a:ext cx="901214" cy="9023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922B8FB2-AE78-54C0-5C7B-82402459689B}"/>
              </a:ext>
            </a:extLst>
          </p:cNvPr>
          <p:cNvSpPr txBox="1">
            <a:spLocks/>
          </p:cNvSpPr>
          <p:nvPr/>
        </p:nvSpPr>
        <p:spPr>
          <a:xfrm>
            <a:off x="161776" y="280109"/>
            <a:ext cx="3876655" cy="852900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 sz="4400" kern="1200">
                <a:solidFill>
                  <a:srgbClr val="266C5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9pPr>
          </a:lstStyle>
          <a:p>
            <a:r>
              <a:rPr lang="en-US" dirty="0"/>
              <a:t>Proposed Team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ED130BB-0287-3BF2-060D-A30BB10B453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2482" t="15758" r="8361" b="30775"/>
          <a:stretch>
            <a:fillRect/>
          </a:stretch>
        </p:blipFill>
        <p:spPr>
          <a:xfrm>
            <a:off x="4131450" y="3870922"/>
            <a:ext cx="825776" cy="8229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C6077E-443A-4D10-A8A9-B0DEB24DAF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79965" y="2974436"/>
            <a:ext cx="822960" cy="8229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58605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CCMR - Biosolid Video - shortened">
            <a:hlinkClick r:id="" action="ppaction://media"/>
            <a:extLst>
              <a:ext uri="{FF2B5EF4-FFF2-40B4-BE49-F238E27FC236}">
                <a16:creationId xmlns:a16="http://schemas.microsoft.com/office/drawing/2014/main" id="{A58F97E4-8372-6A60-FC60-1FF33DF928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2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7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0240B-9CE8-7F09-0D45-C631C0C14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Successful and Ongoing Pilots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2D2379-82B1-CB4A-5AE9-6B8940ACB3C9}"/>
              </a:ext>
            </a:extLst>
          </p:cNvPr>
          <p:cNvSpPr txBox="1"/>
          <p:nvPr/>
        </p:nvSpPr>
        <p:spPr>
          <a:xfrm>
            <a:off x="714375" y="1302976"/>
            <a:ext cx="111633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Soil and sediment</a:t>
            </a:r>
            <a:r>
              <a:rPr lang="en-US" sz="3200" dirty="0"/>
              <a:t>				Ongoing projects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Spent sorbents (e.g., GAC)</a:t>
            </a:r>
            <a:r>
              <a:rPr lang="en-US" sz="3200" dirty="0"/>
              <a:t>		Pursuing funding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Concrete and asphalt</a:t>
            </a:r>
            <a:r>
              <a:rPr lang="en-US" sz="3200" dirty="0"/>
              <a:t>			Pursuing funding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Industrial sludges/residuals</a:t>
            </a:r>
            <a:r>
              <a:rPr lang="en-US" sz="3200" dirty="0"/>
              <a:t>		Pursuing funding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u="sng" dirty="0"/>
              <a:t>Biosolids</a:t>
            </a:r>
            <a:r>
              <a:rPr lang="en-US" sz="3200" dirty="0"/>
              <a:t>					</a:t>
            </a:r>
            <a:r>
              <a:rPr lang="en-US" sz="3200" u="sng" dirty="0"/>
              <a:t>LCCMR Proposal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444CC0-CC65-458B-02D5-DB87A845F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6628" y="4271854"/>
            <a:ext cx="2698045" cy="21614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BDC6BE-3A35-76FC-8C31-11189010B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264" y="4271854"/>
            <a:ext cx="2920925" cy="216149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51B9B17-FD39-BD3B-C6D8-5B17D96D5D8D}"/>
              </a:ext>
            </a:extLst>
          </p:cNvPr>
          <p:cNvCxnSpPr>
            <a:cxnSpLocks/>
          </p:cNvCxnSpPr>
          <p:nvPr/>
        </p:nvCxnSpPr>
        <p:spPr>
          <a:xfrm>
            <a:off x="1857375" y="5381625"/>
            <a:ext cx="120967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924D6E4-C9F0-2876-99DA-3193045B90CA}"/>
              </a:ext>
            </a:extLst>
          </p:cNvPr>
          <p:cNvSpPr txBox="1"/>
          <p:nvPr/>
        </p:nvSpPr>
        <p:spPr>
          <a:xfrm>
            <a:off x="3175075" y="3938943"/>
            <a:ext cx="2920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Unoptimized Benchtop Trial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08FB562-292C-6C48-0BC5-292674975827}"/>
              </a:ext>
            </a:extLst>
          </p:cNvPr>
          <p:cNvCxnSpPr>
            <a:cxnSpLocks/>
          </p:cNvCxnSpPr>
          <p:nvPr/>
        </p:nvCxnSpPr>
        <p:spPr>
          <a:xfrm>
            <a:off x="6248400" y="5381625"/>
            <a:ext cx="8763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F72C120-F0D0-7AAA-7F78-82064402A6DF}"/>
              </a:ext>
            </a:extLst>
          </p:cNvPr>
          <p:cNvCxnSpPr/>
          <p:nvPr/>
        </p:nvCxnSpPr>
        <p:spPr>
          <a:xfrm flipV="1">
            <a:off x="1857375" y="3839285"/>
            <a:ext cx="0" cy="15423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95D9F3B-BD92-E0FD-43CA-57D641665E0D}"/>
              </a:ext>
            </a:extLst>
          </p:cNvPr>
          <p:cNvSpPr txBox="1"/>
          <p:nvPr/>
        </p:nvSpPr>
        <p:spPr>
          <a:xfrm>
            <a:off x="6521466" y="4916595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?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E6DB69A-039A-27A7-D10C-EBD85FCC57C8}"/>
              </a:ext>
            </a:extLst>
          </p:cNvPr>
          <p:cNvCxnSpPr/>
          <p:nvPr/>
        </p:nvCxnSpPr>
        <p:spPr>
          <a:xfrm>
            <a:off x="4400550" y="1638300"/>
            <a:ext cx="2590800" cy="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EA5264D-F21C-3908-6F24-11526AA2802F}"/>
              </a:ext>
            </a:extLst>
          </p:cNvPr>
          <p:cNvCxnSpPr>
            <a:cxnSpLocks/>
          </p:cNvCxnSpPr>
          <p:nvPr/>
        </p:nvCxnSpPr>
        <p:spPr>
          <a:xfrm>
            <a:off x="2838450" y="3571875"/>
            <a:ext cx="4152900" cy="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1B76930-52A0-DF1E-8690-94F1F13491FF}"/>
              </a:ext>
            </a:extLst>
          </p:cNvPr>
          <p:cNvCxnSpPr>
            <a:cxnSpLocks/>
          </p:cNvCxnSpPr>
          <p:nvPr/>
        </p:nvCxnSpPr>
        <p:spPr>
          <a:xfrm>
            <a:off x="5695950" y="2143125"/>
            <a:ext cx="1295400" cy="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221B008-1133-9901-F5EC-3AC1F415E030}"/>
              </a:ext>
            </a:extLst>
          </p:cNvPr>
          <p:cNvCxnSpPr>
            <a:cxnSpLocks/>
          </p:cNvCxnSpPr>
          <p:nvPr/>
        </p:nvCxnSpPr>
        <p:spPr>
          <a:xfrm>
            <a:off x="4933950" y="2590800"/>
            <a:ext cx="2057400" cy="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B8F0D6F-B987-2ED1-3092-A6F6025C935C}"/>
              </a:ext>
            </a:extLst>
          </p:cNvPr>
          <p:cNvCxnSpPr>
            <a:cxnSpLocks/>
          </p:cNvCxnSpPr>
          <p:nvPr/>
        </p:nvCxnSpPr>
        <p:spPr>
          <a:xfrm>
            <a:off x="5924550" y="3114675"/>
            <a:ext cx="1066800" cy="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FA4D5B67-C587-CA03-2A02-A1BD4A887497}"/>
              </a:ext>
            </a:extLst>
          </p:cNvPr>
          <p:cNvSpPr txBox="1"/>
          <p:nvPr/>
        </p:nvSpPr>
        <p:spPr>
          <a:xfrm>
            <a:off x="7276629" y="3938943"/>
            <a:ext cx="26980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Agronomic  Reuse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00896FE-26CB-C9B4-4C3C-DCF7001E4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400" y="6262135"/>
            <a:ext cx="2080440" cy="3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764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03394-F976-8621-1CD8-8CD7EAC61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BC5D947-AFBF-5888-F38F-A4C7FAC85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00" y="1080464"/>
            <a:ext cx="12192000" cy="49586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3169D0-E9CD-600C-D029-6D1D86A5F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400" y="418137"/>
            <a:ext cx="11360800" cy="852900"/>
          </a:xfrm>
        </p:spPr>
        <p:txBody>
          <a:bodyPr>
            <a:normAutofit/>
          </a:bodyPr>
          <a:lstStyle/>
          <a:p>
            <a:r>
              <a:rPr lang="en-US" dirty="0"/>
              <a:t>Proposed Activities for Pilot Study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3416A4C-8B68-BD65-1FBF-81B0FBCA2402}"/>
              </a:ext>
            </a:extLst>
          </p:cNvPr>
          <p:cNvSpPr txBox="1">
            <a:spLocks/>
          </p:cNvSpPr>
          <p:nvPr/>
        </p:nvSpPr>
        <p:spPr>
          <a:xfrm>
            <a:off x="108857" y="1235455"/>
            <a:ext cx="4082143" cy="55121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 sz="4400" kern="1200">
                <a:solidFill>
                  <a:srgbClr val="266C5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9pPr>
          </a:lstStyle>
          <a:p>
            <a:pPr algn="ctr"/>
            <a:r>
              <a:rPr lang="en-US" sz="2800" dirty="0"/>
              <a:t>Activity 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94BB5E-B92A-6060-C4CB-EEB87DB3D441}"/>
              </a:ext>
            </a:extLst>
          </p:cNvPr>
          <p:cNvSpPr txBox="1">
            <a:spLocks/>
          </p:cNvSpPr>
          <p:nvPr/>
        </p:nvSpPr>
        <p:spPr>
          <a:xfrm>
            <a:off x="4397328" y="1235455"/>
            <a:ext cx="3374944" cy="59301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 sz="4400" kern="1200">
                <a:solidFill>
                  <a:srgbClr val="266C5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9pPr>
          </a:lstStyle>
          <a:p>
            <a:pPr algn="ctr"/>
            <a:r>
              <a:rPr lang="en-US" sz="2800" dirty="0"/>
              <a:t>Activity 2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7E57E28-AF6C-47B2-46E7-36A54332E7F0}"/>
              </a:ext>
            </a:extLst>
          </p:cNvPr>
          <p:cNvSpPr txBox="1">
            <a:spLocks/>
          </p:cNvSpPr>
          <p:nvPr/>
        </p:nvSpPr>
        <p:spPr>
          <a:xfrm>
            <a:off x="8126964" y="1235455"/>
            <a:ext cx="3699144" cy="55121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 sz="4400" kern="1200">
                <a:solidFill>
                  <a:srgbClr val="266C5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66C51"/>
              </a:buClr>
              <a:buSzPts val="3000"/>
              <a:buNone/>
              <a:defRPr>
                <a:solidFill>
                  <a:srgbClr val="266C51"/>
                </a:solidFill>
              </a:defRPr>
            </a:lvl9pPr>
          </a:lstStyle>
          <a:p>
            <a:pPr algn="ctr"/>
            <a:r>
              <a:rPr lang="en-US" sz="2800" dirty="0"/>
              <a:t>Activity 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32FABB-1A68-3C30-A72D-8CEFC6ECD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400" y="6262135"/>
            <a:ext cx="2080440" cy="38103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2150739-2D8B-AD35-F672-73F19D4A85E8}"/>
              </a:ext>
            </a:extLst>
          </p:cNvPr>
          <p:cNvSpPr txBox="1"/>
          <p:nvPr/>
        </p:nvSpPr>
        <p:spPr>
          <a:xfrm>
            <a:off x="3021589" y="6196822"/>
            <a:ext cx="8129405" cy="461665"/>
          </a:xfrm>
          <a:prstGeom prst="rect">
            <a:avLst/>
          </a:prstGeom>
          <a:solidFill>
            <a:schemeClr val="bg1">
              <a:lumMod val="65000"/>
              <a:alpha val="50000"/>
            </a:schemeClr>
          </a:solidFill>
          <a:ln>
            <a:solidFill>
              <a:srgbClr val="570814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Goal: demonstrate complete destruction and beneficial reuse!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397C1F-B60A-FA82-854C-A046A1312346}"/>
              </a:ext>
            </a:extLst>
          </p:cNvPr>
          <p:cNvSpPr txBox="1"/>
          <p:nvPr/>
        </p:nvSpPr>
        <p:spPr>
          <a:xfrm>
            <a:off x="262886" y="4708532"/>
            <a:ext cx="37974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Wingdings" panose="05000000000000000000" pitchFamily="2" charset="2"/>
              <a:buChar char="Ø"/>
            </a:pPr>
            <a:r>
              <a:rPr lang="en-US" dirty="0"/>
              <a:t>Identify optimum run parameters</a:t>
            </a:r>
          </a:p>
          <a:p>
            <a:pPr marL="228600" indent="-228600">
              <a:buFont typeface="Wingdings" panose="05000000000000000000" pitchFamily="2" charset="2"/>
              <a:buChar char="Ø"/>
            </a:pPr>
            <a:r>
              <a:rPr lang="en-US" dirty="0"/>
              <a:t>Validate destruction efficiency for all PFAS including short-chains and ultra short-chains (TFA)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DBD93E-40AB-007E-AE68-F2C9C54D0EF5}"/>
              </a:ext>
            </a:extLst>
          </p:cNvPr>
          <p:cNvSpPr txBox="1"/>
          <p:nvPr/>
        </p:nvSpPr>
        <p:spPr>
          <a:xfrm>
            <a:off x="4345027" y="4708534"/>
            <a:ext cx="34272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Wingdings" panose="05000000000000000000" pitchFamily="2" charset="2"/>
              <a:buChar char="Ø"/>
            </a:pPr>
            <a:r>
              <a:rPr lang="en-US" dirty="0"/>
              <a:t>Assess leachate for PFAS</a:t>
            </a:r>
          </a:p>
          <a:p>
            <a:pPr marL="228600" indent="-228600">
              <a:buFont typeface="Wingdings" panose="05000000000000000000" pitchFamily="2" charset="2"/>
              <a:buChar char="Ø"/>
            </a:pPr>
            <a:r>
              <a:rPr lang="en-US" dirty="0"/>
              <a:t>Confirm yield benefits</a:t>
            </a:r>
          </a:p>
          <a:p>
            <a:pPr marL="228600" indent="-228600">
              <a:buFont typeface="Wingdings" panose="05000000000000000000" pitchFamily="2" charset="2"/>
              <a:buChar char="Ø"/>
            </a:pPr>
            <a:r>
              <a:rPr lang="en-US" dirty="0"/>
              <a:t>Identify changes (if any) to the nutrient speciation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CF24AD-297F-3DC8-602E-C55FB4778A82}"/>
              </a:ext>
            </a:extLst>
          </p:cNvPr>
          <p:cNvSpPr txBox="1"/>
          <p:nvPr/>
        </p:nvSpPr>
        <p:spPr>
          <a:xfrm>
            <a:off x="8052157" y="4712344"/>
            <a:ext cx="3797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Wingdings" panose="05000000000000000000" pitchFamily="2" charset="2"/>
              <a:buChar char="Ø"/>
            </a:pPr>
            <a:r>
              <a:rPr lang="en-US" dirty="0"/>
              <a:t>Determine carbon footprint of a full-scale MCD plant and compare with status quo scenarios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BFE47D7-25CE-4FE0-CBEB-55A41836C496}"/>
              </a:ext>
            </a:extLst>
          </p:cNvPr>
          <p:cNvSpPr/>
          <p:nvPr/>
        </p:nvSpPr>
        <p:spPr>
          <a:xfrm>
            <a:off x="1163532" y="2483288"/>
            <a:ext cx="1261872" cy="1200150"/>
          </a:xfrm>
          <a:prstGeom prst="rect">
            <a:avLst/>
          </a:prstGeom>
          <a:solidFill>
            <a:srgbClr val="EAF3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5467891-391D-44C2-8EEE-6B66D628C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375" y="3083363"/>
            <a:ext cx="482186" cy="52527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53F8B92-7E3A-A799-8126-4EF400F8D6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172" y="2763787"/>
            <a:ext cx="266933" cy="28528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CA8A55A-026D-3EAC-E7E3-D97A0F1811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8761" y="2775218"/>
            <a:ext cx="266933" cy="28528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DA9E4E6-FE1A-C1DE-EE70-7CE3382552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8172" y="2325547"/>
            <a:ext cx="455659" cy="36543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482BA02-A35C-4A61-9395-C2D64A89BF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7772" y="2317927"/>
            <a:ext cx="455659" cy="36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06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F2B7D-2336-394D-874F-AD4AE196B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Treatability Lab: MCD Technology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05E413-B702-E557-9F89-F4AC0DF96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847" y="1597643"/>
            <a:ext cx="7418078" cy="4203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0B79BA-772C-6E7B-2154-ECA0BF7BB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54" y="1386470"/>
            <a:ext cx="2505546" cy="16710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 descr="A person standing in front of a machine&#10;&#10;AI-generated content may be incorrect.">
            <a:extLst>
              <a:ext uri="{FF2B5EF4-FFF2-40B4-BE49-F238E27FC236}">
                <a16:creationId xmlns:a16="http://schemas.microsoft.com/office/drawing/2014/main" id="{848243F0-09BA-E51E-4315-A54D7AB11D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54" y="3329698"/>
            <a:ext cx="3553296" cy="23830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A1833B-AB0E-8218-BDBE-4065DA04480B}"/>
              </a:ext>
            </a:extLst>
          </p:cNvPr>
          <p:cNvSpPr txBox="1"/>
          <p:nvPr/>
        </p:nvSpPr>
        <p:spPr>
          <a:xfrm>
            <a:off x="6436098" y="5777622"/>
            <a:ext cx="34792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Operational Summer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8E744B-B494-1D17-02B3-00C72E1BA387}"/>
              </a:ext>
            </a:extLst>
          </p:cNvPr>
          <p:cNvSpPr txBox="1"/>
          <p:nvPr/>
        </p:nvSpPr>
        <p:spPr>
          <a:xfrm>
            <a:off x="681332" y="5765122"/>
            <a:ext cx="3580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Dr. Hunter Anderson: Edl Chief Strategy Officer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E1263D-34AD-B22D-D214-9B2D4ABA1C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400" y="6262135"/>
            <a:ext cx="2080440" cy="3810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9BAF08-3736-C828-0333-6AEDCE5C06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7271" y="1398141"/>
            <a:ext cx="1828800" cy="164771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4F51AC-EA97-CD90-C78C-CE4B02C311B3}"/>
              </a:ext>
            </a:extLst>
          </p:cNvPr>
          <p:cNvSpPr txBox="1"/>
          <p:nvPr/>
        </p:nvSpPr>
        <p:spPr>
          <a:xfrm>
            <a:off x="3302336" y="2676519"/>
            <a:ext cx="9458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(~300 L)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5744F1-A958-A226-D224-F3605D4563CF}"/>
              </a:ext>
            </a:extLst>
          </p:cNvPr>
          <p:cNvSpPr txBox="1"/>
          <p:nvPr/>
        </p:nvSpPr>
        <p:spPr>
          <a:xfrm>
            <a:off x="694853" y="2676519"/>
            <a:ext cx="19098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US Operations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929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A94BDA-45A5-16D2-3B99-3E710C159A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F4E08F-5222-2777-86BB-FCFAEA3D402E}"/>
              </a:ext>
            </a:extLst>
          </p:cNvPr>
          <p:cNvSpPr txBox="1"/>
          <p:nvPr/>
        </p:nvSpPr>
        <p:spPr>
          <a:xfrm>
            <a:off x="5094764" y="2336801"/>
            <a:ext cx="2002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Dr. Matt Simcik</a:t>
            </a:r>
          </a:p>
          <a:p>
            <a:r>
              <a:rPr lang="en-US" dirty="0"/>
              <a:t>msimcik@umn.edu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1973F-239F-85AA-96F8-B11F95F30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C9F9364-EECE-2167-AF52-96AC3A85F5B4}"/>
              </a:ext>
            </a:extLst>
          </p:cNvPr>
          <p:cNvSpPr/>
          <p:nvPr/>
        </p:nvSpPr>
        <p:spPr>
          <a:xfrm>
            <a:off x="5848350" y="466725"/>
            <a:ext cx="6067425" cy="5991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3021D6-949B-8E2E-5E29-117E14F90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728" y="1211404"/>
            <a:ext cx="4830852" cy="47417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8E657C-F6AF-0FCF-89B3-3D7B79547DBB}"/>
              </a:ext>
            </a:extLst>
          </p:cNvPr>
          <p:cNvSpPr txBox="1"/>
          <p:nvPr/>
        </p:nvSpPr>
        <p:spPr>
          <a:xfrm>
            <a:off x="404400" y="1450911"/>
            <a:ext cx="6448425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Thousands of ball bearings collide within Edl’s proprietary ball mill at incredibly high velocities</a:t>
            </a:r>
          </a:p>
          <a:p>
            <a:pPr marL="685800" lvl="1" indent="-228600">
              <a:buFont typeface="Calibri" panose="020F0502020204030204" pitchFamily="34" charset="0"/>
              <a:buChar char="-"/>
            </a:pPr>
            <a:r>
              <a:rPr lang="en-US" sz="2400" dirty="0"/>
              <a:t>Immense mechanical forces promote chemical reactions via multiple mechanisms</a:t>
            </a:r>
            <a:endParaRPr lang="en-US" sz="500" dirty="0"/>
          </a:p>
          <a:p>
            <a:pPr marL="685800" lvl="1" indent="-228600">
              <a:buFont typeface="Calibri" panose="020F0502020204030204" pitchFamily="34" charset="0"/>
              <a:buChar char="-"/>
            </a:pPr>
            <a:r>
              <a:rPr lang="en-US" sz="2400" dirty="0"/>
              <a:t>Crystalline mineral phases fracture at the points of impact creating reactive surfaces</a:t>
            </a:r>
          </a:p>
          <a:p>
            <a:endParaRPr lang="en-US" sz="5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Rapidly expanding field of environmental science</a:t>
            </a:r>
          </a:p>
          <a:p>
            <a:pPr marL="685800" lvl="1" indent="-228600">
              <a:buFont typeface="Calibri" panose="020F0502020204030204" pitchFamily="34" charset="0"/>
              <a:buChar char="-"/>
            </a:pPr>
            <a:r>
              <a:rPr lang="en-US" sz="2400" dirty="0"/>
              <a:t>PFAS is Edl’s primary research focus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FD68983-8FF9-A3BD-194E-C625B7607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400" y="472567"/>
            <a:ext cx="11360800" cy="852900"/>
          </a:xfrm>
        </p:spPr>
        <p:txBody>
          <a:bodyPr/>
          <a:lstStyle/>
          <a:p>
            <a:r>
              <a:rPr lang="en-US" dirty="0"/>
              <a:t>The Science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CA7B0F-E238-3AEC-C8B6-7EF9F67DA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795" y="6242873"/>
            <a:ext cx="740332" cy="4301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A98ABC-3963-DD59-C246-B4557BAA2A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641" y="6239717"/>
            <a:ext cx="653609" cy="43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44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671E8-F1CE-D4D4-93DF-BB81F1F03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EEE27-320A-D867-7E04-32FAE6AAD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Edl’s 20-Year Portfolio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F41B62-2DF6-8B04-742A-FE45E22C3397}"/>
              </a:ext>
            </a:extLst>
          </p:cNvPr>
          <p:cNvSpPr txBox="1"/>
          <p:nvPr/>
        </p:nvSpPr>
        <p:spPr>
          <a:xfrm>
            <a:off x="624300" y="1266028"/>
            <a:ext cx="534017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Soil remediation</a:t>
            </a:r>
          </a:p>
          <a:p>
            <a:pPr marL="685800" lvl="1" indent="-228600">
              <a:buFont typeface="Calibri" panose="020F0502020204030204" pitchFamily="34" charset="0"/>
              <a:buChar char="-"/>
            </a:pPr>
            <a:r>
              <a:rPr lang="en-US" sz="2800" dirty="0"/>
              <a:t>Legacy organics and asbestos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Waste recycling</a:t>
            </a:r>
          </a:p>
          <a:p>
            <a:pPr marL="685800" lvl="1" indent="-228600">
              <a:buFont typeface="Calibri" panose="020F0502020204030204" pitchFamily="34" charset="0"/>
              <a:buChar char="-"/>
            </a:pPr>
            <a:r>
              <a:rPr lang="en-US" sz="2800" dirty="0"/>
              <a:t>Mussel shells</a:t>
            </a:r>
          </a:p>
          <a:p>
            <a:pPr marL="685800" lvl="1" indent="-228600">
              <a:buFont typeface="Calibri" panose="020F0502020204030204" pitchFamily="34" charset="0"/>
              <a:buChar char="-"/>
            </a:pPr>
            <a:r>
              <a:rPr lang="en-US" sz="2800" dirty="0"/>
              <a:t>Pozzolan</a:t>
            </a:r>
          </a:p>
          <a:p>
            <a:pPr marL="685800" lvl="1" indent="-228600">
              <a:buFont typeface="Calibri" panose="020F0502020204030204" pitchFamily="34" charset="0"/>
              <a:buChar char="-"/>
            </a:pPr>
            <a:r>
              <a:rPr lang="en-US" sz="2800" dirty="0"/>
              <a:t>Electronics</a:t>
            </a:r>
          </a:p>
          <a:p>
            <a:pPr marL="685800" lvl="1" indent="-228600">
              <a:buFont typeface="Calibri" panose="020F0502020204030204" pitchFamily="34" charset="0"/>
              <a:buChar char="-"/>
            </a:pPr>
            <a:r>
              <a:rPr lang="en-US" sz="2800" dirty="0"/>
              <a:t>Tires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Nuclear waste</a:t>
            </a:r>
          </a:p>
          <a:p>
            <a:pPr marL="685800" indent="-228600">
              <a:buFont typeface="Calibri" panose="020F0502020204030204" pitchFamily="34" charset="0"/>
              <a:buChar char="-"/>
            </a:pPr>
            <a:r>
              <a:rPr lang="en-US" sz="2800" dirty="0"/>
              <a:t>Liquid-to-solid transformation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Illicit drug seizures</a:t>
            </a:r>
          </a:p>
          <a:p>
            <a:pPr marL="228600" indent="-228600">
              <a:buFont typeface="Calibri" panose="020F0502020204030204" pitchFamily="34" charset="0"/>
              <a:buChar char="-"/>
            </a:pPr>
            <a:endParaRPr lang="en-US" sz="2800" dirty="0"/>
          </a:p>
          <a:p>
            <a:pPr marL="628650" indent="-171450">
              <a:buFont typeface="Calibri" panose="020F0502020204030204" pitchFamily="34" charset="0"/>
              <a:buChar char="-"/>
            </a:pPr>
            <a:endParaRPr lang="en-US" sz="28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4324669-39CE-8A14-CD3A-3324977B74B1}"/>
              </a:ext>
            </a:extLst>
          </p:cNvPr>
          <p:cNvCxnSpPr>
            <a:cxnSpLocks/>
          </p:cNvCxnSpPr>
          <p:nvPr/>
        </p:nvCxnSpPr>
        <p:spPr>
          <a:xfrm>
            <a:off x="3419475" y="2952750"/>
            <a:ext cx="43815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D282BE2-214B-C00D-CC0F-E031B9B67C42}"/>
              </a:ext>
            </a:extLst>
          </p:cNvPr>
          <p:cNvSpPr txBox="1"/>
          <p:nvPr/>
        </p:nvSpPr>
        <p:spPr>
          <a:xfrm>
            <a:off x="3907875" y="2768084"/>
            <a:ext cx="1938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Carbonate powder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221A0B0-61FF-863D-FDBC-CB452E293FE0}"/>
              </a:ext>
            </a:extLst>
          </p:cNvPr>
          <p:cNvCxnSpPr>
            <a:cxnSpLocks/>
          </p:cNvCxnSpPr>
          <p:nvPr/>
        </p:nvCxnSpPr>
        <p:spPr>
          <a:xfrm>
            <a:off x="2781300" y="3390027"/>
            <a:ext cx="10668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D5FB030-AAD7-7038-B3E8-6CDE2C09936C}"/>
              </a:ext>
            </a:extLst>
          </p:cNvPr>
          <p:cNvSpPr txBox="1"/>
          <p:nvPr/>
        </p:nvSpPr>
        <p:spPr>
          <a:xfrm>
            <a:off x="3909550" y="3205361"/>
            <a:ext cx="1747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Portland cement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14A7D75-E27A-3D1D-4120-2427E09334AA}"/>
              </a:ext>
            </a:extLst>
          </p:cNvPr>
          <p:cNvCxnSpPr>
            <a:cxnSpLocks/>
          </p:cNvCxnSpPr>
          <p:nvPr/>
        </p:nvCxnSpPr>
        <p:spPr>
          <a:xfrm>
            <a:off x="3133725" y="3819525"/>
            <a:ext cx="71437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1546855-8587-2045-1FA6-B370502EC38A}"/>
              </a:ext>
            </a:extLst>
          </p:cNvPr>
          <p:cNvSpPr txBox="1"/>
          <p:nvPr/>
        </p:nvSpPr>
        <p:spPr>
          <a:xfrm>
            <a:off x="3907875" y="3634859"/>
            <a:ext cx="2093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Rare earth elements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B997DA-DAD7-6BD3-270F-E3714D4AB8B0}"/>
              </a:ext>
            </a:extLst>
          </p:cNvPr>
          <p:cNvSpPr txBox="1"/>
          <p:nvPr/>
        </p:nvSpPr>
        <p:spPr>
          <a:xfrm>
            <a:off x="3907875" y="4034909"/>
            <a:ext cx="1291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Valorization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C686A6B-32B1-CA0A-30C7-3F0938CF39D2}"/>
              </a:ext>
            </a:extLst>
          </p:cNvPr>
          <p:cNvCxnSpPr>
            <a:cxnSpLocks/>
          </p:cNvCxnSpPr>
          <p:nvPr/>
        </p:nvCxnSpPr>
        <p:spPr>
          <a:xfrm>
            <a:off x="2257425" y="4228227"/>
            <a:ext cx="16002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3E8991A-0099-EAF5-EE96-74A6E864D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3" y="2432756"/>
            <a:ext cx="4592669" cy="17903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2DDA93-8A53-10F1-4884-7814FF4CC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484" y="4419209"/>
            <a:ext cx="4592669" cy="18320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BF8C6A8-A148-3950-72E5-E8F260E02885}"/>
              </a:ext>
            </a:extLst>
          </p:cNvPr>
          <p:cNvSpPr txBox="1"/>
          <p:nvPr/>
        </p:nvSpPr>
        <p:spPr>
          <a:xfrm>
            <a:off x="6389600" y="1045492"/>
            <a:ext cx="46234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Edl’s PFAS work to date</a:t>
            </a:r>
          </a:p>
          <a:p>
            <a:pPr marL="685800" lvl="1" indent="-228600">
              <a:buFont typeface="Calibri" panose="020F0502020204030204" pitchFamily="34" charset="0"/>
              <a:buChar char="-"/>
            </a:pPr>
            <a:r>
              <a:rPr lang="en-US" sz="2400" dirty="0"/>
              <a:t>Currently at pilot-scale testing</a:t>
            </a:r>
          </a:p>
          <a:p>
            <a:pPr marL="685800" lvl="1" indent="-228600">
              <a:buFont typeface="Calibri" panose="020F0502020204030204" pitchFamily="34" charset="0"/>
              <a:buChar char="-"/>
            </a:pPr>
            <a:r>
              <a:rPr lang="en-US" sz="2400" dirty="0"/>
              <a:t>Pioneering the science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2396D7-4E68-1855-52EB-4914D7FC8A30}"/>
              </a:ext>
            </a:extLst>
          </p:cNvPr>
          <p:cNvCxnSpPr>
            <a:cxnSpLocks/>
          </p:cNvCxnSpPr>
          <p:nvPr/>
        </p:nvCxnSpPr>
        <p:spPr>
          <a:xfrm>
            <a:off x="8686800" y="2404181"/>
            <a:ext cx="0" cy="44379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A1132B55-9C1E-813E-1FA2-936766D3E2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400" y="6262135"/>
            <a:ext cx="2080440" cy="3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55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c016abd-512b-4e73-acfb-41c6a5dcc070">
      <Terms xmlns="http://schemas.microsoft.com/office/infopath/2007/PartnerControls"/>
    </lcf76f155ced4ddcb4097134ff3c332f>
    <TaxCatchAll xmlns="e1c3faf0-6721-45ad-8e29-c005c27d780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8FEA2EEAE5C9448853DA53F1491A2C" ma:contentTypeVersion="12" ma:contentTypeDescription="Create a new document." ma:contentTypeScope="" ma:versionID="ca96c21fa6953228f1e468c8418cfc95">
  <xsd:schema xmlns:xsd="http://www.w3.org/2001/XMLSchema" xmlns:xs="http://www.w3.org/2001/XMLSchema" xmlns:p="http://schemas.microsoft.com/office/2006/metadata/properties" xmlns:ns2="0c016abd-512b-4e73-acfb-41c6a5dcc070" xmlns:ns3="e1c3faf0-6721-45ad-8e29-c005c27d7801" targetNamespace="http://schemas.microsoft.com/office/2006/metadata/properties" ma:root="true" ma:fieldsID="455b4efd96024436063787e6ec1795c7" ns2:_="" ns3:_="">
    <xsd:import namespace="0c016abd-512b-4e73-acfb-41c6a5dcc070"/>
    <xsd:import namespace="e1c3faf0-6721-45ad-8e29-c005c27d78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16abd-512b-4e73-acfb-41c6a5dcc0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8716c6b-8ccb-4626-876f-d01bce9b96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c3faf0-6721-45ad-8e29-c005c27d780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ed261ff-874f-4e36-a53c-52657a7de620}" ma:internalName="TaxCatchAll" ma:showField="CatchAllData" ma:web="e1c3faf0-6721-45ad-8e29-c005c27d78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528A4C-1E13-46BF-AA90-ABE45B397F5C}">
  <ds:schemaRefs>
    <ds:schemaRef ds:uri="http://schemas.microsoft.com/office/2006/metadata/properties"/>
    <ds:schemaRef ds:uri="http://schemas.microsoft.com/office/infopath/2007/PartnerControls"/>
    <ds:schemaRef ds:uri="0c016abd-512b-4e73-acfb-41c6a5dcc070"/>
    <ds:schemaRef ds:uri="e1c3faf0-6721-45ad-8e29-c005c27d7801"/>
  </ds:schemaRefs>
</ds:datastoreItem>
</file>

<file path=customXml/itemProps2.xml><?xml version="1.0" encoding="utf-8"?>
<ds:datastoreItem xmlns:ds="http://schemas.openxmlformats.org/officeDocument/2006/customXml" ds:itemID="{9687FDAC-0260-490E-A1DD-DDADE4390E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016abd-512b-4e73-acfb-41c6a5dcc070"/>
    <ds:schemaRef ds:uri="e1c3faf0-6721-45ad-8e29-c005c27d78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02263D-599B-4D03-8836-FF245B738E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8534</TotalTime>
  <Words>354</Words>
  <Application>Microsoft Office PowerPoint</Application>
  <PresentationFormat>Widescreen</PresentationFormat>
  <Paragraphs>72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PowerPoint Presentation</vt:lpstr>
      <vt:lpstr>Proposed Team </vt:lpstr>
      <vt:lpstr>PowerPoint Presentation</vt:lpstr>
      <vt:lpstr>Successful and Ongoing Pilots </vt:lpstr>
      <vt:lpstr>Proposed Activities for Pilot Study</vt:lpstr>
      <vt:lpstr>Treatability Lab: MCD Technology</vt:lpstr>
      <vt:lpstr>PowerPoint Presentation</vt:lpstr>
      <vt:lpstr>The Science</vt:lpstr>
      <vt:lpstr>Edl’s 20-Year Portfolio</vt:lpstr>
      <vt:lpstr>Technology Demonstration </vt:lpstr>
      <vt:lpstr>Proposed LCCMR Biosolids Pilot Study</vt:lpstr>
      <vt:lpstr>Proposed LCCMR Biosolids Pilot Study</vt:lpstr>
      <vt:lpstr>Proposed LCCMR Biosolids Pilot Study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Kapish Gobindlal</dc:creator>
  <cp:lastModifiedBy>Diana Griffith</cp:lastModifiedBy>
  <cp:revision>81</cp:revision>
  <dcterms:created xsi:type="dcterms:W3CDTF">2022-09-22T04:47:44Z</dcterms:created>
  <dcterms:modified xsi:type="dcterms:W3CDTF">2026-06-08T13:08:03Z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0x0101006B8FEA2EEAE5C9448853DA53F1491A2C</vt:lpwstr>
  </property>
  <property fmtid="{D5CDD505-2E9C-101B-9397-08002B2CF9AE}" pid="3" name="MediaServiceImageTags">
    <vt:lpwstr/>
  </property>
</Properties>
</file>