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82" r:id="rId3"/>
    <p:sldId id="283" r:id="rId4"/>
    <p:sldId id="27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4B9"/>
    <a:srgbClr val="4B9DC5"/>
    <a:srgbClr val="1B618A"/>
    <a:srgbClr val="67423B"/>
    <a:srgbClr val="7A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3" autoAdjust="0"/>
    <p:restoredTop sz="91012"/>
  </p:normalViewPr>
  <p:slideViewPr>
    <p:cSldViewPr>
      <p:cViewPr varScale="1">
        <p:scale>
          <a:sx n="114" d="100"/>
          <a:sy n="114" d="100"/>
        </p:scale>
        <p:origin x="15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D8F3C-EA7C-0441-A465-931FA3C040B7}" type="datetimeFigureOut">
              <a:rPr lang="en-US" smtClean="0"/>
              <a:pPr/>
              <a:t>4/22/20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DC7CE-926F-BE44-8CDB-FE98D3A0D6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22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40F27A-22A5-124A-8974-2BE05031EC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55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7174" name="Picture 6" descr="UofM-3_T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9145588" cy="9144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9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96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56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642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700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9980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45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29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92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6" name="Picture 12" descr="UofM-3_TM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9145588" cy="9144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7A001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7A0019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fb/jcqz_56948l_ctnpn902wbq40000gn/T/com.microsoft.Word/WebArchiveCopyPasteTempFiles/23311_lore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alphaModFix amt="5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8786"/>
          <a:stretch/>
        </p:blipFill>
        <p:spPr>
          <a:xfrm>
            <a:off x="0" y="-13318"/>
            <a:ext cx="9144001" cy="2900897"/>
          </a:xfrm>
          <a:prstGeom prst="rect">
            <a:avLst/>
          </a:prstGeom>
          <a:ln>
            <a:noFill/>
          </a:ln>
          <a:effectLst>
            <a:softEdge rad="2667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/>
              <a:t>State-Wide Reconnaissance of SARS-CoV-2 in Drinking Water Supplies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74635"/>
            <a:ext cx="9144000" cy="1752600"/>
          </a:xfrm>
          <a:solidFill>
            <a:srgbClr val="FFFFFF"/>
          </a:solidFill>
        </p:spPr>
        <p:txBody>
          <a:bodyPr/>
          <a:lstStyle/>
          <a:p>
            <a:r>
              <a:rPr lang="en-US" dirty="0"/>
              <a:t>Drs. Timothy M. </a:t>
            </a:r>
            <a:r>
              <a:rPr lang="en-US" dirty="0" err="1"/>
              <a:t>LaPara</a:t>
            </a:r>
            <a:r>
              <a:rPr lang="en-US" dirty="0"/>
              <a:t> and</a:t>
            </a:r>
          </a:p>
          <a:p>
            <a:r>
              <a:rPr lang="en-US" dirty="0"/>
              <a:t>Raymond M. </a:t>
            </a:r>
            <a:r>
              <a:rPr lang="en-US" dirty="0" err="1"/>
              <a:t>Hozalski</a:t>
            </a:r>
            <a:endParaRPr lang="en-US" dirty="0"/>
          </a:p>
          <a:p>
            <a:r>
              <a:rPr lang="en-US" dirty="0"/>
              <a:t>University of Minnesota</a:t>
            </a:r>
          </a:p>
        </p:txBody>
      </p:sp>
    </p:spTree>
    <p:extLst>
      <p:ext uri="{BB962C8B-B14F-4D97-AF65-F5344CB8AC3E}">
        <p14:creationId xmlns:p14="http://schemas.microsoft.com/office/powerpoint/2010/main" val="393816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CD9E399-D4BE-DB41-8577-33C6E02F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399" y="304799"/>
            <a:ext cx="121605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5" descr="Coronavirus">
            <a:extLst>
              <a:ext uri="{FF2B5EF4-FFF2-40B4-BE49-F238E27FC236}">
                <a16:creationId xmlns:a16="http://schemas.microsoft.com/office/drawing/2014/main" id="{ABB72C3F-5317-2241-844D-8F4FF4C3B8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6" t="865" r="19763" b="-865"/>
          <a:stretch>
            <a:fillRect/>
          </a:stretch>
        </p:blipFill>
        <p:spPr bwMode="auto">
          <a:xfrm>
            <a:off x="6842287" y="1592247"/>
            <a:ext cx="2057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DA30DD-26BE-1F42-9001-DBCFF062F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800600"/>
            <a:ext cx="7772400" cy="762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SARS-CoV-2 is known to be present in fecal material and has been quantified in raw sewage</a:t>
            </a:r>
            <a:endParaRPr lang="en-US" sz="28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0513EC-9A36-E042-A1B2-625EE977B2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935981"/>
            <a:ext cx="6209950" cy="327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2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A24539-D597-514D-BD56-B49C0D62FCE7}"/>
              </a:ext>
            </a:extLst>
          </p:cNvPr>
          <p:cNvSpPr txBox="1">
            <a:spLocks/>
          </p:cNvSpPr>
          <p:nvPr/>
        </p:nvSpPr>
        <p:spPr bwMode="auto">
          <a:xfrm>
            <a:off x="685800" y="48006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A0019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sz="2400" kern="0" dirty="0"/>
              <a:t>Other viruses are well-known to contaminate groundwater (from septic systems, leaking sewers, </a:t>
            </a:r>
            <a:r>
              <a:rPr lang="en-US" sz="2400" kern="0" dirty="0" err="1"/>
              <a:t>etc</a:t>
            </a:r>
            <a:r>
              <a:rPr lang="en-US" sz="2400" kern="0" dirty="0"/>
              <a:t>) and are capable of leading to illness</a:t>
            </a:r>
            <a:endParaRPr lang="en-US" sz="2400" kern="0" dirty="0">
              <a:solidFill>
                <a:srgbClr val="C00000"/>
              </a:solidFill>
            </a:endParaRPr>
          </a:p>
          <a:p>
            <a:pPr eaLnBrk="1" hangingPunct="1"/>
            <a:endParaRPr 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7E2FDD-8BE7-3644-8BC4-795AC1BC5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31" y="439741"/>
            <a:ext cx="4046804" cy="20463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C0C5E4-236D-B74A-9956-615D1E9E2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998946"/>
            <a:ext cx="4123005" cy="17280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77EA72-0A66-AE43-A5EC-CFDD42DA4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346" y="1462927"/>
            <a:ext cx="4572000" cy="18775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3201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7"/>
            <a:ext cx="7772400" cy="1143000"/>
          </a:xfrm>
        </p:spPr>
        <p:txBody>
          <a:bodyPr/>
          <a:lstStyle/>
          <a:p>
            <a:r>
              <a:rPr lang="en-US" dirty="0"/>
              <a:t>Proposed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500990"/>
            <a:ext cx="9144000" cy="39624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marL="971550" lvl="1" indent="-514350">
              <a:buFont typeface="+mj-ea"/>
              <a:buAutoNum type="circleNumDbPlain"/>
            </a:pPr>
            <a:r>
              <a:rPr lang="en-US" dirty="0"/>
              <a:t>Develop/optimize a method to quantify SARS-CoV-2 using commercially available supplies</a:t>
            </a:r>
          </a:p>
          <a:p>
            <a:pPr marL="971550" lvl="1" indent="-514350">
              <a:buFont typeface="+mj-ea"/>
              <a:buAutoNum type="circleNumDbPlain"/>
            </a:pPr>
            <a:r>
              <a:rPr lang="en-US" dirty="0"/>
              <a:t>Collect microbes from high-volumes of raw and treated drinking water from throughout the State of Minnesota, including:</a:t>
            </a:r>
          </a:p>
          <a:p>
            <a:pPr marL="1371600" lvl="2" indent="-514350"/>
            <a:r>
              <a:rPr lang="en-US" dirty="0"/>
              <a:t>Surface water systems (like Minneapolis or St. Paul; treated water </a:t>
            </a:r>
            <a:r>
              <a:rPr lang="en-US" u="sng" dirty="0"/>
              <a:t>expected to be negative</a:t>
            </a:r>
            <a:r>
              <a:rPr lang="en-US" dirty="0"/>
              <a:t>)</a:t>
            </a:r>
          </a:p>
          <a:p>
            <a:pPr marL="1371600" lvl="2" indent="-514350"/>
            <a:r>
              <a:rPr lang="en-US" dirty="0"/>
              <a:t>Disinfected groundwater systems (like Eagan or Blaine; treated water </a:t>
            </a:r>
            <a:r>
              <a:rPr lang="en-US" u="sng" dirty="0"/>
              <a:t>expected to be negative</a:t>
            </a:r>
            <a:r>
              <a:rPr lang="en-US" dirty="0"/>
              <a:t>)</a:t>
            </a:r>
          </a:p>
          <a:p>
            <a:pPr marL="1371600" lvl="2" indent="-514350"/>
            <a:r>
              <a:rPr lang="en-US" dirty="0"/>
              <a:t>Non-disinfected public and private groundwater systems (susceptible to contamination; </a:t>
            </a:r>
            <a:r>
              <a:rPr lang="en-US" u="sng" dirty="0"/>
              <a:t>primary concern</a:t>
            </a:r>
            <a:r>
              <a:rPr lang="en-US" dirty="0"/>
              <a:t>) </a:t>
            </a:r>
          </a:p>
          <a:p>
            <a:pPr marL="457200" lvl="1" indent="0">
              <a:buNone/>
            </a:pPr>
            <a:endParaRPr lang="en-US" b="1" dirty="0"/>
          </a:p>
          <a:p>
            <a:pPr marL="57150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6172200"/>
            <a:ext cx="3434443" cy="496307"/>
          </a:xfrm>
          <a:prstGeom prst="rect">
            <a:avLst/>
          </a:prstGeom>
          <a:noFill/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85F27A7-3490-6A4F-9580-7A5896F0B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8CE687-3128-E64C-8286-52D3AEED6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6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143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ＭＳ Ｐゴシック</vt:lpstr>
      <vt:lpstr>Arial</vt:lpstr>
      <vt:lpstr>Office Theme</vt:lpstr>
      <vt:lpstr>State-Wide Reconnaissance of SARS-CoV-2 in Drinking Water Supplies</vt:lpstr>
      <vt:lpstr>PowerPoint Presentation</vt:lpstr>
      <vt:lpstr>PowerPoint Presentation</vt:lpstr>
      <vt:lpstr>Proposed Work</vt:lpstr>
    </vt:vector>
  </TitlesOfParts>
  <Company>University Relations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Relations</dc:creator>
  <cp:lastModifiedBy>Raymond M Hozalski PhD</cp:lastModifiedBy>
  <cp:revision>147</cp:revision>
  <cp:lastPrinted>2015-10-05T14:16:28Z</cp:lastPrinted>
  <dcterms:created xsi:type="dcterms:W3CDTF">2017-09-20T16:30:39Z</dcterms:created>
  <dcterms:modified xsi:type="dcterms:W3CDTF">2020-04-22T17:56:45Z</dcterms:modified>
</cp:coreProperties>
</file>