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276" r:id="rId3"/>
    <p:sldId id="270" r:id="rId4"/>
    <p:sldId id="279" r:id="rId5"/>
    <p:sldId id="280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4B9"/>
    <a:srgbClr val="4B9DC5"/>
    <a:srgbClr val="1B618A"/>
    <a:srgbClr val="67423B"/>
    <a:srgbClr val="7A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1012"/>
  </p:normalViewPr>
  <p:slideViewPr>
    <p:cSldViewPr>
      <p:cViewPr varScale="1">
        <p:scale>
          <a:sx n="80" d="100"/>
          <a:sy n="80" d="100"/>
        </p:scale>
        <p:origin x="6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8F3C-EA7C-0441-A465-931FA3C040B7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DC7CE-926F-BE44-8CDB-FE98D3A0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2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40F27A-22A5-124A-8974-2BE05031E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55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7174" name="Picture 6" descr="UofM-3_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19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9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56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42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00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98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45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29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23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6" name="Picture 12" descr="UofM-3_T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ar/folders/fb/jcqz_56948l_ctnpn902wbq40000gn/T/com.microsoft.Word/WebArchiveCopyPasteTempFiles/legionella-pneumophila-bacteria-human-lungs-260nw-1053861413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of water" title="Picture of water"/>
          <p:cNvPicPr>
            <a:picLocks noChangeAspect="1"/>
          </p:cNvPicPr>
          <p:nvPr/>
        </p:nvPicPr>
        <p:blipFill rotWithShape="1"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786"/>
          <a:stretch/>
        </p:blipFill>
        <p:spPr>
          <a:xfrm>
            <a:off x="0" y="-13318"/>
            <a:ext cx="9144001" cy="2900897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/>
              <a:t>Flushing to Address Legionella Concerns Resulting from Extended Building Shutdowns</a:t>
            </a:r>
            <a:r>
              <a:rPr lang="en-US" sz="36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74635"/>
            <a:ext cx="9144000" cy="17526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Drs. Raymond M. </a:t>
            </a:r>
            <a:r>
              <a:rPr lang="en-US" dirty="0" err="1"/>
              <a:t>Hozalski</a:t>
            </a:r>
            <a:r>
              <a:rPr lang="en-US" dirty="0"/>
              <a:t> and</a:t>
            </a:r>
          </a:p>
          <a:p>
            <a:r>
              <a:rPr lang="en-US" dirty="0"/>
              <a:t>Timothy M. </a:t>
            </a:r>
            <a:r>
              <a:rPr lang="en-US" dirty="0" err="1"/>
              <a:t>LaPara</a:t>
            </a:r>
            <a:endParaRPr lang="en-US" dirty="0"/>
          </a:p>
          <a:p>
            <a:r>
              <a:rPr lang="en-US" dirty="0"/>
              <a:t>University of Minnesota</a:t>
            </a:r>
          </a:p>
        </p:txBody>
      </p:sp>
    </p:spTree>
    <p:extLst>
      <p:ext uri="{BB962C8B-B14F-4D97-AF65-F5344CB8AC3E}">
        <p14:creationId xmlns:p14="http://schemas.microsoft.com/office/powerpoint/2010/main" val="393816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ine chart" title="Line chart">
            <a:extLst>
              <a:ext uri="{FF2B5EF4-FFF2-40B4-BE49-F238E27FC236}">
                <a16:creationId xmlns:a16="http://schemas.microsoft.com/office/drawing/2014/main" id="{6B439819-1D5C-1F4E-9D52-84CB4912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374293"/>
            <a:ext cx="3795132" cy="2846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914400"/>
          </a:xfrm>
        </p:spPr>
        <p:txBody>
          <a:bodyPr/>
          <a:lstStyle/>
          <a:p>
            <a:r>
              <a:rPr lang="en-US" sz="3200" dirty="0"/>
              <a:t>Legionella and Legionnaire's Disease</a:t>
            </a:r>
          </a:p>
        </p:txBody>
      </p:sp>
      <p:pic>
        <p:nvPicPr>
          <p:cNvPr id="16" name="Picture 15" descr="Picture of man taking a shower" title="Picture of man taking a sh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85800"/>
            <a:ext cx="3407588" cy="40513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3400" y="4724400"/>
            <a:ext cx="30480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Source: Schoen and </a:t>
            </a:r>
            <a:r>
              <a:rPr lang="en-US" sz="1200" dirty="0" err="1"/>
              <a:t>Ashbolt</a:t>
            </a:r>
            <a:r>
              <a:rPr lang="en-US" sz="1200" dirty="0"/>
              <a:t> (2011)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7129" y="5282912"/>
            <a:ext cx="5928906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Bookman Old Style"/>
                <a:cs typeface="Bookman Old Style"/>
              </a:rPr>
              <a:t>Minneapolis VA taking steps to clean water system of Legionnaires disease bacteria </a:t>
            </a:r>
            <a:r>
              <a:rPr lang="en-US" sz="1600" i="1" dirty="0"/>
              <a:t>Star Tribune</a:t>
            </a:r>
            <a:r>
              <a:rPr lang="en-US" sz="1600" dirty="0"/>
              <a:t>, Nov 27, 2015</a:t>
            </a:r>
          </a:p>
        </p:txBody>
      </p:sp>
      <p:pic>
        <p:nvPicPr>
          <p:cNvPr id="11" name="Picture 10" descr="Picture of germs" title="Picture of germ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941" y="685800"/>
            <a:ext cx="1869440" cy="1752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75782" y="2387357"/>
            <a:ext cx="1371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www.pacificwater.com.au</a:t>
            </a:r>
            <a:endParaRPr lang="en-US" sz="800" dirty="0"/>
          </a:p>
        </p:txBody>
      </p:sp>
      <p:pic>
        <p:nvPicPr>
          <p:cNvPr id="15" name="Picture 2" descr="Legionnaires Disease Images, Stock Photos &amp; Vectors | Shutterstock">
            <a:extLst>
              <a:ext uri="{FF2B5EF4-FFF2-40B4-BE49-F238E27FC236}">
                <a16:creationId xmlns:a16="http://schemas.microsoft.com/office/drawing/2014/main" id="{BB49102C-39E2-5748-98AC-01FF1AA7A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75" y="685800"/>
            <a:ext cx="2441025" cy="17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47"/>
            <a:ext cx="7772400" cy="1143000"/>
          </a:xfrm>
        </p:spPr>
        <p:txBody>
          <a:bodyPr/>
          <a:lstStyle/>
          <a:p>
            <a:r>
              <a:rPr lang="en-US" dirty="0"/>
              <a:t>Need for the project</a:t>
            </a:r>
          </a:p>
        </p:txBody>
      </p:sp>
      <p:sp>
        <p:nvSpPr>
          <p:cNvPr id="3" name="Content Placeholder 2" descr="Legionella are a serious and growing public health concern but can be controlled with residual chlorine, which is intentionally put in the water by public utilities to prevent this and other problems&#10;Extended building closures due to the COVID-19 pandemic results in water stagnation in building plumbing systems&#10;When water stagnates, the residual chlorine dissipates, potentially allowing Legionella to grow&#10;" title="three bullet points"/>
          <p:cNvSpPr>
            <a:spLocks noGrp="1"/>
          </p:cNvSpPr>
          <p:nvPr>
            <p:ph idx="1"/>
          </p:nvPr>
        </p:nvSpPr>
        <p:spPr>
          <a:xfrm>
            <a:off x="0" y="1078006"/>
            <a:ext cx="8991600" cy="3962400"/>
          </a:xfrm>
        </p:spPr>
        <p:txBody>
          <a:bodyPr/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u="sng" dirty="0"/>
              <a:t>Legionella</a:t>
            </a:r>
            <a:r>
              <a:rPr lang="en-US" dirty="0"/>
              <a:t> are a serious and growing </a:t>
            </a:r>
            <a:r>
              <a:rPr lang="en-US" u="sng" dirty="0"/>
              <a:t>public health concern</a:t>
            </a:r>
            <a:r>
              <a:rPr lang="en-US" dirty="0"/>
              <a:t> but can be controlled with residual chlorine, which is intentionally put in the water by public utilities to prevent this and other problems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Extended building closures due to the COVID-19 pandemic results in </a:t>
            </a:r>
            <a:r>
              <a:rPr lang="en-US" u="sng" dirty="0"/>
              <a:t>water stagnation</a:t>
            </a:r>
            <a:r>
              <a:rPr lang="en-US" dirty="0"/>
              <a:t> in building plumbing systems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When </a:t>
            </a:r>
            <a:r>
              <a:rPr lang="en-US" u="sng" dirty="0"/>
              <a:t>water stagnates</a:t>
            </a:r>
            <a:r>
              <a:rPr lang="en-US" dirty="0"/>
              <a:t>, the residual </a:t>
            </a:r>
            <a:r>
              <a:rPr lang="en-US" u="sng" dirty="0"/>
              <a:t>chlorine dissipates</a:t>
            </a:r>
            <a:r>
              <a:rPr lang="en-US" dirty="0"/>
              <a:t>, potentially allowing </a:t>
            </a:r>
            <a:r>
              <a:rPr lang="en-US" i="1" u="sng" dirty="0"/>
              <a:t>Legionella</a:t>
            </a:r>
            <a:r>
              <a:rPr lang="en-US" u="sng" dirty="0"/>
              <a:t> to grow</a:t>
            </a:r>
          </a:p>
          <a:p>
            <a:pPr marL="457200" lvl="1" indent="0">
              <a:buNone/>
            </a:pPr>
            <a:endParaRPr lang="en-US" b="1" dirty="0"/>
          </a:p>
          <a:p>
            <a:pPr marL="57150" indent="0">
              <a:buNone/>
            </a:pPr>
            <a:endParaRPr lang="en-US" dirty="0"/>
          </a:p>
        </p:txBody>
      </p:sp>
      <p:pic>
        <p:nvPicPr>
          <p:cNvPr id="9" name="Picture 8" descr="Logo for College of Science and Engineering" title="Logo for College of Science and Engineer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172200"/>
            <a:ext cx="3434443" cy="496307"/>
          </a:xfrm>
          <a:prstGeom prst="rect">
            <a:avLst/>
          </a:prstGeom>
          <a:noFill/>
        </p:spPr>
      </p:pic>
      <p:sp>
        <p:nvSpPr>
          <p:cNvPr id="4" name="Rectangle 2" descr="empty" title="empty">
            <a:extLst>
              <a:ext uri="{FF2B5EF4-FFF2-40B4-BE49-F238E27FC236}">
                <a16:creationId xmlns:a16="http://schemas.microsoft.com/office/drawing/2014/main" id="{185F27A7-3490-6A4F-9580-7A5896F0B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 descr="empty" title="empty">
            <a:extLst>
              <a:ext uri="{FF2B5EF4-FFF2-40B4-BE49-F238E27FC236}">
                <a16:creationId xmlns:a16="http://schemas.microsoft.com/office/drawing/2014/main" id="{BB8CE687-3128-E64C-8286-52D3AEED6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6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3962400"/>
          </a:xfrm>
        </p:spPr>
        <p:txBody>
          <a:bodyPr/>
          <a:lstStyle/>
          <a:p>
            <a:r>
              <a:rPr lang="en-US" dirty="0"/>
              <a:t>How bad is the problem?</a:t>
            </a:r>
          </a:p>
          <a:p>
            <a:pPr lvl="1"/>
            <a:r>
              <a:rPr lang="en-US" dirty="0"/>
              <a:t>Quantify opportunistic pathogens in stagnant water</a:t>
            </a:r>
          </a:p>
          <a:p>
            <a:r>
              <a:rPr lang="en-US" dirty="0"/>
              <a:t>How should we flush to improve water quality?</a:t>
            </a:r>
          </a:p>
          <a:p>
            <a:pPr lvl="1"/>
            <a:r>
              <a:rPr lang="en-US" dirty="0"/>
              <a:t>Effects of time (or volume) and temperature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F78F-24AD-8D45-9E3C-188217C1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Project Team and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5F8E-56AC-6046-A8B6-EC9C18C1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337932"/>
            <a:ext cx="7772400" cy="3962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U. Minnesota Facilities Management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   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/>
          </a:p>
          <a:p>
            <a:pPr lvl="1">
              <a:spcAft>
                <a:spcPts val="600"/>
              </a:spcAft>
            </a:pPr>
            <a:r>
              <a:rPr lang="en-US" dirty="0"/>
              <a:t>Contact: Anita Anderson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pic>
        <p:nvPicPr>
          <p:cNvPr id="4" name="Picture 3" descr="Logo of Department of Health" title="Logo of Department of Health">
            <a:extLst>
              <a:ext uri="{FF2B5EF4-FFF2-40B4-BE49-F238E27FC236}">
                <a16:creationId xmlns:a16="http://schemas.microsoft.com/office/drawing/2014/main" id="{6FC288ED-4AC6-B54B-A181-AE31CBC2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4023732"/>
            <a:ext cx="6680200" cy="96520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6" name="Picture 5" descr="Statement from Environmental Science and Technology" title="Statement from Environmental Science and Technology">
            <a:extLst>
              <a:ext uri="{FF2B5EF4-FFF2-40B4-BE49-F238E27FC236}">
                <a16:creationId xmlns:a16="http://schemas.microsoft.com/office/drawing/2014/main" id="{1DDE9252-A316-5D4E-8C1D-1A5D3F73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426" y="895497"/>
            <a:ext cx="6026150" cy="240866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51DC5D-1418-304A-8BC3-0DD5F86830C2}"/>
              </a:ext>
            </a:extLst>
          </p:cNvPr>
          <p:cNvSpPr txBox="1">
            <a:spLocks/>
          </p:cNvSpPr>
          <p:nvPr/>
        </p:nvSpPr>
        <p:spPr bwMode="auto">
          <a:xfrm>
            <a:off x="304800" y="1421780"/>
            <a:ext cx="3505200" cy="193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800" kern="0" dirty="0"/>
              <a:t>Ray Hozalski and Tim </a:t>
            </a:r>
            <a:r>
              <a:rPr lang="en-US" sz="2800" kern="0" dirty="0" err="1"/>
              <a:t>LaPara</a:t>
            </a:r>
            <a:r>
              <a:rPr lang="en-US" sz="2800" kern="0" dirty="0"/>
              <a:t> have worked together for ~20 years</a:t>
            </a:r>
          </a:p>
        </p:txBody>
      </p:sp>
    </p:spTree>
    <p:extLst>
      <p:ext uri="{BB962C8B-B14F-4D97-AF65-F5344CB8AC3E}">
        <p14:creationId xmlns:p14="http://schemas.microsoft.com/office/powerpoint/2010/main" val="202722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</TotalTime>
  <Words>181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Bookman Old Style</vt:lpstr>
      <vt:lpstr>Office Theme</vt:lpstr>
      <vt:lpstr>Flushing to Address Legionella Concerns Resulting from Extended Building Shutdowns </vt:lpstr>
      <vt:lpstr>Legionella and Legionnaire's Disease</vt:lpstr>
      <vt:lpstr>Need for the project</vt:lpstr>
      <vt:lpstr>Research Questions</vt:lpstr>
      <vt:lpstr>Project Team and Partners</vt:lpstr>
    </vt:vector>
  </TitlesOfParts>
  <Company>University Relations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Relations</dc:creator>
  <cp:lastModifiedBy>Diana Griffith</cp:lastModifiedBy>
  <cp:revision>145</cp:revision>
  <cp:lastPrinted>2015-10-05T14:16:28Z</cp:lastPrinted>
  <dcterms:created xsi:type="dcterms:W3CDTF">2017-09-20T16:30:39Z</dcterms:created>
  <dcterms:modified xsi:type="dcterms:W3CDTF">2020-04-23T12:35:45Z</dcterms:modified>
</cp:coreProperties>
</file>