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</p:sldMasterIdLst>
  <p:notesMasterIdLst>
    <p:notesMasterId r:id="rId30"/>
  </p:notesMasterIdLst>
  <p:handoutMasterIdLst>
    <p:handoutMasterId r:id="rId31"/>
  </p:handoutMasterIdLst>
  <p:sldIdLst>
    <p:sldId id="279" r:id="rId4"/>
    <p:sldId id="763" r:id="rId5"/>
    <p:sldId id="764" r:id="rId6"/>
    <p:sldId id="574" r:id="rId7"/>
    <p:sldId id="741" r:id="rId8"/>
    <p:sldId id="742" r:id="rId9"/>
    <p:sldId id="749" r:id="rId10"/>
    <p:sldId id="737" r:id="rId11"/>
    <p:sldId id="738" r:id="rId12"/>
    <p:sldId id="745" r:id="rId13"/>
    <p:sldId id="713" r:id="rId14"/>
    <p:sldId id="719" r:id="rId15"/>
    <p:sldId id="722" r:id="rId16"/>
    <p:sldId id="723" r:id="rId17"/>
    <p:sldId id="726" r:id="rId18"/>
    <p:sldId id="725" r:id="rId19"/>
    <p:sldId id="727" r:id="rId20"/>
    <p:sldId id="729" r:id="rId21"/>
    <p:sldId id="753" r:id="rId22"/>
    <p:sldId id="732" r:id="rId23"/>
    <p:sldId id="734" r:id="rId24"/>
    <p:sldId id="731" r:id="rId25"/>
    <p:sldId id="752" r:id="rId26"/>
    <p:sldId id="751" r:id="rId27"/>
    <p:sldId id="707" r:id="rId28"/>
    <p:sldId id="655" r:id="rId2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7FA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3" autoAdjust="0"/>
    <p:restoredTop sz="94660"/>
  </p:normalViewPr>
  <p:slideViewPr>
    <p:cSldViewPr>
      <p:cViewPr varScale="1">
        <p:scale>
          <a:sx n="112" d="100"/>
          <a:sy n="112" d="100"/>
        </p:scale>
        <p:origin x="153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3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31258-A360-4ACC-9661-2E29C56685C1}" type="datetimeFigureOut">
              <a:rPr lang="en-US" smtClean="0"/>
              <a:t>11/9/2018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8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38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527E-8EAE-45E6-B359-CC2596746F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4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DCA30-2ED5-41C4-A072-F195EC56C9D7}" type="datetimeFigureOut">
              <a:rPr lang="en-US" smtClean="0"/>
              <a:t>11/9/2018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E218-9473-4E4E-BA13-22C19D998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6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79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1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Protection of ground water and surface water resources will require substantial investments from a diversity of funding sources over all levels of government during the next decade. As a part of this effort, this program of mapping, monitoring and managing is necessary to deliver the basic understanding of the hydrologic system for both surface and groundwater.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735AB-0E02-4686-A23A-55AEBD8F436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83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47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F3646-1A99-49D7-B137-0D041E0438F0}" type="slidenum">
              <a:rPr lang="en-US" smtClean="0"/>
              <a:pPr eaLnBrk="1" hangingPunct="1"/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8035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0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62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26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47715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9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5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61901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8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9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547047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9E955-BF4A-4AF0-8BFF-E24BFD472A6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6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11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411810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the northern forests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FD75C-B814-CE45-8D3C-98E6D5DBFF1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72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hope to</a:t>
            </a:r>
            <a:r>
              <a:rPr lang="en-US" baseline="0" dirty="0" smtClean="0"/>
              <a:t> leave you with is a much better understanding of our state’s groundwater resources and appreciation for the challenges we face.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Simply stated the problem we are increasingly recognizing is that there are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A545A-EE1C-4728-95FC-F18A1784DDA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5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86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footer_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1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400" y="533400"/>
            <a:ext cx="716280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LCCMR Briefing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Legislative Water Commission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November 13, 2018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Jim Stark, Director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Straight River, Becker County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9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4" y="-29894"/>
            <a:ext cx="9144000" cy="6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290" y="685800"/>
            <a:ext cx="84225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/>
          </a:p>
          <a:p>
            <a:endParaRPr lang="en-US" sz="4400" b="1" dirty="0"/>
          </a:p>
          <a:p>
            <a:pPr algn="ctr"/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r>
              <a:rPr lang="en-US" sz="4400" b="1" dirty="0" smtClean="0">
                <a:solidFill>
                  <a:srgbClr val="FFFF00"/>
                </a:solidFill>
              </a:rPr>
              <a:t>Step 4: Ranking Recommendations </a:t>
            </a:r>
          </a:p>
          <a:p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3819896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009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12 Recommendations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Inflow and Infiltration-- Wastewater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Healthy Soil/ Healthy 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Water Infrastructure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Peer review of wastewater standards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Reducing excess Chloride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Continuation of the LWC</a:t>
            </a:r>
            <a:endParaRPr lang="en-US" sz="2400" b="1" dirty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Keeping Water on the Land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Data, information, Education and Public Awareness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Preserving and protecting our lakes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Expanded source water  programs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Increase drinking water protection Fee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Statewide Water Policy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0188"/>
            <a:ext cx="8153400" cy="106521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# 1)  </a:t>
            </a:r>
            <a:r>
              <a:rPr lang="en-US" sz="4000" b="1" dirty="0" smtClean="0">
                <a:solidFill>
                  <a:schemeClr val="bg1"/>
                </a:solidFill>
              </a:rPr>
              <a:t>Wastewater: Inflow and Infiltration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842"/>
            <a:ext cx="8325632" cy="5261758"/>
          </a:xfrm>
        </p:spPr>
        <p:txBody>
          <a:bodyPr/>
          <a:lstStyle/>
          <a:p>
            <a:pPr marL="517525" lvl="1" indent="0">
              <a:buNone/>
            </a:pPr>
            <a:endParaRPr lang="en-US" sz="2400" b="1" dirty="0" smtClean="0"/>
          </a:p>
          <a:p>
            <a:pPr marL="517525" lvl="1" indent="0"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1200" dirty="0" smtClean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  <a:p>
            <a:pPr marL="517525" lvl="1" indent="0">
              <a:buNone/>
            </a:pPr>
            <a:endParaRPr lang="en-US" sz="12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199"/>
            <a:ext cx="2971799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52400" y="1443841"/>
            <a:ext cx="7467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/>
            <a:r>
              <a:rPr lang="en-US" sz="2800" dirty="0">
                <a:solidFill>
                  <a:schemeClr val="bg1"/>
                </a:solidFill>
              </a:rPr>
              <a:t>-</a:t>
            </a:r>
            <a:r>
              <a:rPr lang="en-US" sz="2800" dirty="0" smtClean="0">
                <a:solidFill>
                  <a:schemeClr val="bg1"/>
                </a:solidFill>
              </a:rPr>
              <a:t>Leakage into sewer lines is a </a:t>
            </a:r>
            <a:endParaRPr lang="en-US" sz="2800" dirty="0">
              <a:solidFill>
                <a:schemeClr val="bg1"/>
              </a:solidFill>
            </a:endParaRPr>
          </a:p>
          <a:p>
            <a:pPr marL="517525" lvl="1"/>
            <a:r>
              <a:rPr lang="en-US" sz="2800" dirty="0" smtClean="0">
                <a:solidFill>
                  <a:schemeClr val="bg1"/>
                </a:solidFill>
              </a:rPr>
              <a:t>Major problem </a:t>
            </a:r>
          </a:p>
          <a:p>
            <a:pPr marL="517525" lvl="1"/>
            <a:r>
              <a:rPr lang="en-US" sz="2800" dirty="0" smtClean="0">
                <a:solidFill>
                  <a:schemeClr val="bg1"/>
                </a:solidFill>
              </a:rPr>
              <a:t>-Increases treatment volumes</a:t>
            </a:r>
          </a:p>
          <a:p>
            <a:pPr marL="517525" lvl="1"/>
            <a:r>
              <a:rPr lang="en-US" sz="2800" dirty="0" smtClean="0">
                <a:solidFill>
                  <a:schemeClr val="bg1"/>
                </a:solidFill>
              </a:rPr>
              <a:t>-Reduces treatment efficiency</a:t>
            </a:r>
          </a:p>
          <a:p>
            <a:pPr marL="517525" lvl="1"/>
            <a:endParaRPr lang="en-US" sz="2800" b="1" i="1" u="sng" dirty="0" smtClean="0">
              <a:solidFill>
                <a:schemeClr val="bg1"/>
              </a:solidFill>
            </a:endParaRP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Legislation to allow</a:t>
            </a: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sanitary districts use of </a:t>
            </a: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existing revenue to fix these</a:t>
            </a: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problem– as cities can</a:t>
            </a:r>
            <a:endParaRPr lang="en-US" sz="2800" b="1" i="1" u="sng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58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3048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# 2) Healthy Soil/Healthy Water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135797"/>
            <a:ext cx="861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 Healthy Soil=Productive Agriculture and </a:t>
            </a:r>
            <a:r>
              <a:rPr lang="en-US" sz="3200" dirty="0">
                <a:solidFill>
                  <a:srgbClr val="FFFF00"/>
                </a:solidFill>
              </a:rPr>
              <a:t>H</a:t>
            </a:r>
            <a:r>
              <a:rPr lang="en-US" sz="3200" dirty="0" smtClean="0">
                <a:solidFill>
                  <a:srgbClr val="FFFF00"/>
                </a:solidFill>
              </a:rPr>
              <a:t>ealthy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 Focus is on </a:t>
            </a:r>
            <a:r>
              <a:rPr lang="en-US" sz="3200" dirty="0">
                <a:solidFill>
                  <a:srgbClr val="FFFF00"/>
                </a:solidFill>
              </a:rPr>
              <a:t>improving soil health and water  retention and quality</a:t>
            </a:r>
          </a:p>
          <a:p>
            <a:pPr lvl="1"/>
            <a:endParaRPr lang="en-US" sz="3200" b="1" dirty="0" smtClean="0">
              <a:solidFill>
                <a:srgbClr val="FFFF00"/>
              </a:solidFill>
            </a:endParaRPr>
          </a:p>
          <a:p>
            <a:pPr lvl="1"/>
            <a:r>
              <a:rPr lang="en-US" sz="3200" b="1" u="sng" dirty="0" smtClean="0">
                <a:solidFill>
                  <a:srgbClr val="FFFF00"/>
                </a:solidFill>
              </a:rPr>
              <a:t>Provide support for UM, MDA, BWSR and CWC efforts for the long term (general fund)</a:t>
            </a:r>
          </a:p>
          <a:p>
            <a:pPr lvl="1"/>
            <a:r>
              <a:rPr lang="en-US" sz="3200" b="1" u="sng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sz="3200" b="1" u="sng" dirty="0" smtClean="0">
                <a:solidFill>
                  <a:srgbClr val="FFFF00"/>
                </a:solidFill>
              </a:rPr>
              <a:t>Initiate an interagency/UM statewide soil-health action plan  </a:t>
            </a:r>
          </a:p>
        </p:txBody>
      </p:sp>
    </p:spTree>
    <p:extLst>
      <p:ext uri="{BB962C8B-B14F-4D97-AF65-F5344CB8AC3E}">
        <p14:creationId xmlns:p14="http://schemas.microsoft.com/office/powerpoint/2010/main" val="3819942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 3)  Improve Water Infrastructure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838200"/>
            <a:ext cx="8305800" cy="57000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Water infrastructure is aging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Significant problem for small cities</a:t>
            </a:r>
          </a:p>
          <a:p>
            <a:pPr marL="0" indent="0">
              <a:buNone/>
            </a:pPr>
            <a:endParaRPr lang="en-US" sz="2800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bg1"/>
                </a:solidFill>
              </a:rPr>
              <a:t>Support long-term continuous GO bonding</a:t>
            </a:r>
          </a:p>
          <a:p>
            <a:pPr marL="0" indent="0">
              <a:buNone/>
            </a:pPr>
            <a:endParaRPr lang="en-US" sz="2800" b="1" i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bg1"/>
                </a:solidFill>
              </a:rPr>
              <a:t>New and increased support for cities: efficiencies, alternatives, technical assistance, asset management, regional cooperation, water-quality trading, incentives for failing septic systems</a:t>
            </a:r>
          </a:p>
          <a:p>
            <a:pPr marL="0" indent="0">
              <a:buNone/>
            </a:pPr>
            <a:endParaRPr lang="en-US" sz="2800" b="1" i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bg1"/>
                </a:solidFill>
              </a:rPr>
              <a:t>General Funds: coordinate with and increase ongoing programs and pilots: PFA, MPCA, MDH, PFA</a:t>
            </a:r>
          </a:p>
        </p:txBody>
      </p:sp>
      <p:pic>
        <p:nvPicPr>
          <p:cNvPr id="6" name="Picture 16" descr="wudodrinking"/>
          <p:cNvPicPr>
            <a:picLocks noChangeAspect="1" noChangeArrowheads="1"/>
          </p:cNvPicPr>
          <p:nvPr/>
        </p:nvPicPr>
        <p:blipFill>
          <a:blip r:embed="rId3" cstate="print"/>
          <a:srcRect b="12252"/>
          <a:stretch>
            <a:fillRect/>
          </a:stretch>
        </p:blipFill>
        <p:spPr bwMode="auto">
          <a:xfrm>
            <a:off x="6477000" y="230188"/>
            <a:ext cx="1956891" cy="197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75441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-7620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15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1458" y="609600"/>
            <a:ext cx="81553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Peer Review of Wastewater Standards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Miss2up062508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-152400"/>
            <a:ext cx="9296400" cy="693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57200"/>
            <a:ext cx="7467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# 4) Peer Review of Wastewater Standards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Wastewater standards change and evolve over time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Presents a burden for small cities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Change typically follows a defined EPA process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However, state- mandated changes are not mandated by the EPA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State mandated changes use a similar MPCA Commissioner’s Order process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Legislation to memorialize order into statute</a:t>
            </a:r>
          </a:p>
        </p:txBody>
      </p:sp>
    </p:spTree>
    <p:extLst>
      <p:ext uri="{BB962C8B-B14F-4D97-AF65-F5344CB8AC3E}">
        <p14:creationId xmlns:p14="http://schemas.microsoft.com/office/powerpoint/2010/main" val="1026867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# 5) Over-Use of Chloride Deicers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92" y="4648200"/>
            <a:ext cx="2509007" cy="2209800"/>
          </a:xfrm>
        </p:spPr>
      </p:pic>
      <p:sp>
        <p:nvSpPr>
          <p:cNvPr id="4" name="AutoShape 2" descr="Image result for picture of road salt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picture of road saltin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3744" y="1117236"/>
            <a:ext cx="82423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Chloride is over applied in some areas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Degrades streams and groundwater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Septic systems and water softening                        contribute to the problem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MDOT and cites have made good progress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Commercial applicators need assistance</a:t>
            </a:r>
          </a:p>
          <a:p>
            <a:pPr>
              <a:defRPr/>
            </a:pPr>
            <a:endParaRPr lang="en-US" sz="2800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General funds to continue applicator training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Extend training statewide (MPCA)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Legislation: limited liability for 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   qualified applicators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Assess other sources</a:t>
            </a:r>
            <a:endParaRPr lang="en-US" sz="28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384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97032" cy="498598"/>
          </a:xfrm>
        </p:spPr>
        <p:txBody>
          <a:bodyPr/>
          <a:lstStyle/>
          <a:p>
            <a:pPr marL="517525" lvl="1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82"/>
            <a:ext cx="92964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230189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 # 6) Continuation of the LWC </a:t>
            </a:r>
            <a:endParaRPr lang="en-US" sz="3200" b="1" dirty="0">
              <a:solidFill>
                <a:schemeClr val="tx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125172"/>
            <a:ext cx="7543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LWC: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Improved coordination with other Legislative Committees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Brings issues to the Legislature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Connect with stakeholders/citizen groups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Coordinate with CWC, LSOHC, LCCMR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Coordinate with Administration/Agencies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Coordinate legislation prior to sessions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Assess trends in water-related funding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800" b="1" i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Legislation: LWC </a:t>
            </a:r>
            <a:r>
              <a:rPr lang="en-US" sz="2800" b="1" i="1" u="sng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sunsets- July </a:t>
            </a:r>
            <a:r>
              <a:rPr lang="en-US" sz="2800" b="1" i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2019 </a:t>
            </a:r>
            <a:endParaRPr lang="en-US" sz="2800" b="1" i="1" u="sng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579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# 7--Keeping Water on the Land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543800" cy="5318379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Most complex of the recommendations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Water retention improves soil health, water quality and gw recharge</a:t>
            </a:r>
            <a:endParaRPr lang="en-US" sz="1600" b="1" dirty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Suggested needs: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Support agency evaluations of most effective BMPs, at the best locations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Increase general fund obligation for targeted/efficient/incentivized BMPS</a:t>
            </a:r>
            <a:endParaRPr lang="en-US" sz="16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Determine extent and impact of tile drains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Support ROI evaluations of BMPs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Support consensus positions from the DWG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Increase incorporation of  BMPs in 1 watershed/1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Evaluate urban BMPS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Revise HF3908 to include local water planning and implementation to include TMDLs, WRAPs, and 1W/1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Expand pilot pollutant trading following LCCMR pilots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Create trading credit- exchange vehicle</a:t>
            </a:r>
          </a:p>
          <a:p>
            <a:pPr marL="517525" lvl="1" indent="0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solidFill>
                  <a:schemeClr val="bg1"/>
                </a:solidFill>
              </a:rPr>
              <a:t>Expand and fund expansion of agency programs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solidFill>
                  <a:schemeClr val="bg1"/>
                </a:solidFill>
              </a:rPr>
              <a:t>Increase general funding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solidFill>
                  <a:schemeClr val="bg1"/>
                </a:solidFill>
              </a:rPr>
              <a:t>Create interagency/watershed efforts to coordinated plans</a:t>
            </a:r>
            <a:endParaRPr lang="en-US" sz="1600" b="1" i="1" u="sng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C:\Users\stark\Downloads\Pictur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53000"/>
            <a:ext cx="3033637" cy="18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91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2873" r="3410"/>
          <a:stretch/>
        </p:blipFill>
        <p:spPr bwMode="auto">
          <a:xfrm>
            <a:off x="7086600" y="4038600"/>
            <a:ext cx="1676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447800"/>
            <a:ext cx="3429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70582"/>
            <a:ext cx="8108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# 8: Ensuring Water Sustainability--Information, Education and Awareness</a:t>
            </a:r>
            <a:endParaRPr lang="en-US" sz="28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816" y="1228398"/>
            <a:ext cx="8031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Enhance continue County Atlas Programs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Increase information about gw/sw interaction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Improve understanding or water bank accounts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Incorporate water balances analysis in Co Atlas and 1W/Plan processes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Expand gw management area assessments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Increase educational and outreach activities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Legislative direction and funding for 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         existing agency, MGS and watersheds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12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12 Elected Members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86714" y="1066800"/>
          <a:ext cx="8428687" cy="487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2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2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74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Anderson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Plymouth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Northfield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Draheim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Madison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Lake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Twin Valley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Fischer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Maplewood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Gruenhagen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Glencoe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Isaacson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Shoreview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19A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Mankato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 Shore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Torkelson*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Hanska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Luverne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Chuck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Wiger*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Maplewood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004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4696"/>
            <a:ext cx="9148482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116541" y="163736"/>
            <a:ext cx="876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#9 Lakes—Preserve and Protect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414284"/>
            <a:ext cx="79248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MN lakes are aging and threatened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We can’t protect all of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Policy is needed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Protect and preserve the most important: ex Cold water lakes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Strategic data collection- Sentinel lakes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Establish lake priorities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Increase conservation easement for priority lakes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Accelerate efforts to control invasive 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Prepare management strategy for uncertain future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Increase and coordinate agency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Increase general fund support</a:t>
            </a:r>
          </a:p>
          <a:p>
            <a:pPr lvl="1"/>
            <a:endParaRPr lang="en-US" sz="2000" b="1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78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59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# 10: Expand Source Water Protection (MDH)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6" r="19493"/>
          <a:stretch/>
        </p:blipFill>
        <p:spPr bwMode="auto">
          <a:xfrm>
            <a:off x="6324600" y="304800"/>
            <a:ext cx="2105366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766733"/>
            <a:ext cx="5410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Expand programs to rivers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Include aquifers– private wells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Identify most vulnerable aquifers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Increase real-time monitoring for rivers Improve public information and outreach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Support CWC’s efforts to increase vegetative 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Encourage new markets</a:t>
            </a:r>
          </a:p>
          <a:p>
            <a:pPr lvl="1"/>
            <a:endParaRPr lang="en-US" sz="2400" b="1" dirty="0" smtClean="0">
              <a:solidFill>
                <a:schemeClr val="bg1"/>
              </a:solidFill>
            </a:endParaRPr>
          </a:p>
          <a:p>
            <a:pPr lvl="1"/>
            <a:r>
              <a:rPr lang="en-US" sz="2400" b="1" i="1" dirty="0" smtClean="0">
                <a:solidFill>
                  <a:schemeClr val="bg1"/>
                </a:solidFill>
              </a:rPr>
              <a:t>Increase general fund obligations  (MDH)</a:t>
            </a:r>
            <a:endParaRPr lang="en-US" sz="2400" b="1" i="1" dirty="0">
              <a:solidFill>
                <a:schemeClr val="bg1"/>
              </a:solidFill>
            </a:endParaRPr>
          </a:p>
          <a:p>
            <a:pPr lvl="1"/>
            <a:r>
              <a:rPr lang="en-US" sz="2400" b="1" i="1" dirty="0" smtClean="0">
                <a:solidFill>
                  <a:schemeClr val="bg1"/>
                </a:solidFill>
              </a:rPr>
              <a:t>Increase </a:t>
            </a:r>
            <a:r>
              <a:rPr lang="en-US" sz="2400" b="1" i="1" dirty="0">
                <a:solidFill>
                  <a:schemeClr val="bg1"/>
                </a:solidFill>
              </a:rPr>
              <a:t>and coordinate agency </a:t>
            </a:r>
            <a:r>
              <a:rPr lang="en-US" sz="2400" b="1" i="1" dirty="0" smtClean="0">
                <a:solidFill>
                  <a:schemeClr val="bg1"/>
                </a:solidFill>
              </a:rPr>
              <a:t>programs</a:t>
            </a:r>
          </a:p>
          <a:p>
            <a:pPr lvl="1"/>
            <a:r>
              <a:rPr lang="en-US" sz="2400" b="1" i="1" dirty="0" smtClean="0">
                <a:solidFill>
                  <a:schemeClr val="bg1"/>
                </a:solidFill>
              </a:rPr>
              <a:t>Coordinate with CWC/ LCCMR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64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248" y="0"/>
            <a:ext cx="8261352" cy="14478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# </a:t>
            </a:r>
            <a:r>
              <a:rPr lang="en-US" sz="3600" b="1" dirty="0" smtClean="0">
                <a:solidFill>
                  <a:schemeClr val="bg1"/>
                </a:solidFill>
              </a:rPr>
              <a:t>11—Increase Water Service Connection Fee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837"/>
          <a:stretch/>
        </p:blipFill>
        <p:spPr bwMode="auto">
          <a:xfrm>
            <a:off x="6019800" y="2514600"/>
            <a:ext cx="2773363" cy="382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248" y="1692543"/>
            <a:ext cx="50292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Fee structure has been static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Program costs have increased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Increasing needs for condition assessments  (Lead for example)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Growing need for asset management plans</a:t>
            </a:r>
          </a:p>
          <a:p>
            <a:pPr lvl="1"/>
            <a:r>
              <a:rPr lang="en-US" sz="2800" b="1" i="1" dirty="0" smtClean="0">
                <a:solidFill>
                  <a:schemeClr val="bg1"/>
                </a:solidFill>
              </a:rPr>
              <a:t>Legislation </a:t>
            </a:r>
            <a:r>
              <a:rPr lang="en-US" sz="2800" b="1" i="1" dirty="0">
                <a:solidFill>
                  <a:schemeClr val="bg1"/>
                </a:solidFill>
              </a:rPr>
              <a:t>needed to increase fees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lvl="1"/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05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429" y="10136"/>
            <a:ext cx="9144000" cy="6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-304800"/>
            <a:ext cx="9144000" cy="951030"/>
          </a:xfr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# 12  </a:t>
            </a:r>
            <a:r>
              <a:rPr lang="en-US" b="1" dirty="0" smtClean="0">
                <a:solidFill>
                  <a:srgbClr val="FFFF00"/>
                </a:solidFill>
              </a:rPr>
              <a:t>Statewide Water Policy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010400" y="6177052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23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12845"/>
            <a:ext cx="792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As a state, we need to plan for an uncertain future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Provide adaptation plans for changes– long term roadmap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Incorporate the other recommendations- Involve stakeholders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Address emerging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Balance water resource needs </a:t>
            </a:r>
            <a:r>
              <a:rPr lang="en-US" sz="2000" b="1" dirty="0" smtClean="0">
                <a:solidFill>
                  <a:srgbClr val="FFFF00"/>
                </a:solidFill>
              </a:rPr>
              <a:t>with economic health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Consider: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Climate and weather changes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Infrastructure resiliency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Lake preservation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Water sustainability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Water quality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Mineral extraction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Population change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FF00"/>
                </a:solidFill>
              </a:rPr>
              <a:t>Land use Change and use change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lvl="1"/>
            <a:r>
              <a:rPr lang="en-US" sz="2000" b="1" i="1" u="sng" dirty="0" smtClean="0">
                <a:solidFill>
                  <a:srgbClr val="FFFF00"/>
                </a:solidFill>
              </a:rPr>
              <a:t>Provide general funds and guidance for an interagency/legislative roadmap for future legislation and policy</a:t>
            </a:r>
            <a:endParaRPr lang="en-US" sz="20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76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2400"/>
            <a:ext cx="9144000" cy="6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</a:rPr>
              <a:t> 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-76200"/>
            <a:ext cx="9220200" cy="2443746"/>
          </a:xfr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/>
          <a:lstStyle/>
          <a:p>
            <a:pPr marL="517525" lvl="1" indent="0">
              <a:buNone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lvl="1"/>
            <a:endParaRPr lang="en-US" sz="2000" b="1" dirty="0" smtClean="0">
              <a:solidFill>
                <a:srgbClr val="FFFF00"/>
              </a:solidFill>
            </a:endParaRPr>
          </a:p>
          <a:p>
            <a:pPr lvl="1"/>
            <a:endParaRPr lang="en-US" sz="2000" b="1" dirty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Member Consensus</a:t>
            </a:r>
            <a:endParaRPr lang="en-US" sz="4800" b="1" dirty="0">
              <a:solidFill>
                <a:schemeClr val="bg1"/>
              </a:solidFill>
            </a:endParaRPr>
          </a:p>
          <a:p>
            <a:pPr lvl="1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24</a:t>
            </a:fld>
            <a:endParaRPr lang="en-US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14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Next Steps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5915466"/>
          </a:xfrm>
        </p:spPr>
        <p:txBody>
          <a:bodyPr/>
          <a:lstStyle/>
          <a:p>
            <a:pPr marL="517525" lvl="1" indent="0">
              <a:buNone/>
            </a:pPr>
            <a:endParaRPr lang="en-US" sz="2400" b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Revise Issue Statements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Revise</a:t>
            </a:r>
            <a:r>
              <a:rPr lang="en-US" b="1" dirty="0" smtClean="0">
                <a:solidFill>
                  <a:schemeClr val="bg1"/>
                </a:solidFill>
              </a:rPr>
              <a:t> Recommendations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Initial Consensus from LWC</a:t>
            </a:r>
            <a:endParaRPr lang="en-US" b="1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Feedback from Stakeholders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Consolidate recommendations into recommendation themes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bg1"/>
                </a:solidFill>
              </a:rPr>
              <a:t>LWC Consensus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bg1"/>
                </a:solidFill>
              </a:rPr>
              <a:t>Recommendations to Legislature</a:t>
            </a:r>
            <a:endParaRPr lang="en-US" b="1" u="sng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bg1"/>
                </a:solidFill>
              </a:rPr>
              <a:t>Legislative briefings with Environmental Committees/Agency staff</a:t>
            </a:r>
            <a:endParaRPr lang="en-US" b="1" u="sng" dirty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1200" dirty="0" smtClean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  <a:p>
            <a:pPr marL="517525" lvl="1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9343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8140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78644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Thank You!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Statutory Powers and Duties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763000" cy="393954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REVIEW</a:t>
            </a:r>
            <a:r>
              <a:rPr lang="en-US" dirty="0" smtClean="0">
                <a:solidFill>
                  <a:schemeClr val="bg1"/>
                </a:solidFill>
              </a:rPr>
              <a:t> agency water policy reports &amp; recommendations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GATHER</a:t>
            </a:r>
            <a:r>
              <a:rPr lang="en-US" dirty="0" smtClean="0">
                <a:solidFill>
                  <a:schemeClr val="bg1"/>
                </a:solidFill>
              </a:rPr>
              <a:t> data and comments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MAKE RECOMMENDATIONS </a:t>
            </a:r>
            <a:r>
              <a:rPr lang="en-US" dirty="0" smtClean="0">
                <a:solidFill>
                  <a:schemeClr val="bg1"/>
                </a:solidFill>
              </a:rPr>
              <a:t>to assist the legislature in formulating legislation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SHARE</a:t>
            </a:r>
            <a:r>
              <a:rPr lang="en-US" dirty="0" smtClean="0">
                <a:solidFill>
                  <a:schemeClr val="bg1"/>
                </a:solidFill>
              </a:rPr>
              <a:t> data &amp; information with LCCMR, CWC, legislative standing committees, upon request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COORDINATE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98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" y="-76200"/>
            <a:ext cx="9144000" cy="6934200"/>
          </a:xfrm>
          <a:prstGeom prst="rect">
            <a:avLst/>
          </a:prstGeom>
          <a:blipFill dpi="0" rotWithShape="1">
            <a:blip r:embed="rId7">
              <a:alphaModFix amt="16000"/>
            </a:blip>
            <a:srcRect/>
            <a:tile tx="0" ty="0" sx="100000" sy="100000" flip="none" algn="tl"/>
          </a:blipFill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4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399" y="228600"/>
            <a:ext cx="8229601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b="1" u="sng" dirty="0" smtClean="0">
              <a:solidFill>
                <a:srgbClr val="FFFF00"/>
              </a:solidFill>
            </a:endParaRPr>
          </a:p>
          <a:p>
            <a:r>
              <a:rPr lang="en-US" sz="2400" b="1" u="sng" dirty="0" smtClean="0">
                <a:solidFill>
                  <a:srgbClr val="FFFF00"/>
                </a:solidFill>
              </a:rPr>
              <a:t>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Approval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minutes– October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Monthly Update-Jim Stark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Recommendation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Member Discussion of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Briefing, Steve Riedel, Minnesota Trade Office (DEED)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* Member Consensus of Recommendations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* Next Steps in Recommendation Process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 meetings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Adjourn</a:t>
            </a:r>
            <a:r>
              <a:rPr lang="en-US" dirty="0">
                <a:solidFill>
                  <a:srgbClr val="FFFF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15399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12 Recommendations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Inflow and Infiltration-- Wastewater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Healthy Soil/Healthy 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Water Infrastructure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Peer review of wastewater standards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Reducing excess Chloride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Continuation of the LWC</a:t>
            </a:r>
            <a:endParaRPr lang="en-US" sz="2400" b="1" dirty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Keeping Water on the Land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Data, information, Education and Public Awareness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Preserving and protecting our lakes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Expanded source water  programs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Increase drinking water protection Fee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Statewide Water Policy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9" y="-152400"/>
            <a:ext cx="9144000" cy="6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077200" cy="1600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Pathway to Recommendations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6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20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01" y="304798"/>
            <a:ext cx="4327938" cy="555567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430227"/>
          <a:ext cx="3887499" cy="5304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Photo Editor Photo" r:id="rId5" imgW="11342857" imgH="15476190" progId="">
                  <p:embed/>
                </p:oleObj>
              </mc:Choice>
              <mc:Fallback>
                <p:oleObj name="Photo Editor Photo" r:id="rId5" imgW="11342857" imgH="15476190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30227"/>
                        <a:ext cx="3887499" cy="530481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075" y="1551801"/>
            <a:ext cx="4350004" cy="528103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379" y="1728108"/>
            <a:ext cx="3780930" cy="49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6932" y="430227"/>
            <a:ext cx="84911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Step 1: Review of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reports and existing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recommendations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170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97032" cy="498598"/>
          </a:xfrm>
        </p:spPr>
        <p:txBody>
          <a:bodyPr/>
          <a:lstStyle/>
          <a:p>
            <a:pPr marL="517525" lvl="1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30189"/>
            <a:ext cx="8077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Step 2: Five Stakeholder meetings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Six Issues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About 100 recommendations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34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Thanks!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1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57200"/>
            <a:ext cx="7315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Step 3: Survey follow-up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188/450 responses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-00134_MS_Qwest_template_Sego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8D45093-9C65-46FB-9332-B88902DC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 (Blue with white cloud border design)</Template>
  <TotalTime>3854</TotalTime>
  <Words>1368</Words>
  <Application>Microsoft Office PowerPoint</Application>
  <PresentationFormat>On-screen Show (4:3)</PresentationFormat>
  <Paragraphs>366</Paragraphs>
  <Slides>26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7-00134_MS_Qwest_template_Segoe</vt:lpstr>
      <vt:lpstr>White with Courier font for code slides</vt:lpstr>
      <vt:lpstr>Photo Editor Photo</vt:lpstr>
      <vt:lpstr>PowerPoint Presentation</vt:lpstr>
      <vt:lpstr>12 Elected Members</vt:lpstr>
      <vt:lpstr>Statutory Powers and Duties</vt:lpstr>
      <vt:lpstr>PowerPoint Presentation</vt:lpstr>
      <vt:lpstr>PowerPoint Presentation</vt:lpstr>
      <vt:lpstr> Pathway to Recommendations</vt:lpstr>
      <vt:lpstr>PowerPoint Presentation</vt:lpstr>
      <vt:lpstr> </vt:lpstr>
      <vt:lpstr>PowerPoint Presentation</vt:lpstr>
      <vt:lpstr>PowerPoint Presentation</vt:lpstr>
      <vt:lpstr>PowerPoint Presentation</vt:lpstr>
      <vt:lpstr># 1)  Wastewater: Inflow and Infiltration  </vt:lpstr>
      <vt:lpstr>PowerPoint Presentation</vt:lpstr>
      <vt:lpstr># 3)  Improve Water Infrastructure</vt:lpstr>
      <vt:lpstr>PowerPoint Presentation</vt:lpstr>
      <vt:lpstr># 5) Over-Use of Chloride Deicers</vt:lpstr>
      <vt:lpstr> </vt:lpstr>
      <vt:lpstr># 7--Keeping Water on the Land</vt:lpstr>
      <vt:lpstr>PowerPoint Presentation</vt:lpstr>
      <vt:lpstr>PowerPoint Presentation</vt:lpstr>
      <vt:lpstr>PowerPoint Presentation</vt:lpstr>
      <vt:lpstr>  # 11—Increase Water Service Connection Fee</vt:lpstr>
      <vt:lpstr> </vt:lpstr>
      <vt:lpstr> 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Minnesota’s  Legislative Water Commission</dc:title>
  <dc:creator>Barb Huberty</dc:creator>
  <cp:keywords/>
  <cp:lastModifiedBy>Kasey Gerkovich</cp:lastModifiedBy>
  <cp:revision>471</cp:revision>
  <cp:lastPrinted>2018-10-12T17:21:58Z</cp:lastPrinted>
  <dcterms:created xsi:type="dcterms:W3CDTF">2015-03-10T18:36:30Z</dcterms:created>
  <dcterms:modified xsi:type="dcterms:W3CDTF">2018-11-09T13:55:01Z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TC102867179990</vt:lpwstr>
  </property>
</Properties>
</file>