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</p:sldMasterIdLst>
  <p:notesMasterIdLst>
    <p:notesMasterId r:id="rId13"/>
  </p:notesMasterIdLst>
  <p:handoutMasterIdLst>
    <p:handoutMasterId r:id="rId14"/>
  </p:handoutMasterIdLst>
  <p:sldIdLst>
    <p:sldId id="396" r:id="rId5"/>
    <p:sldId id="545" r:id="rId6"/>
    <p:sldId id="534" r:id="rId7"/>
    <p:sldId id="544" r:id="rId8"/>
    <p:sldId id="546" r:id="rId9"/>
    <p:sldId id="542" r:id="rId10"/>
    <p:sldId id="548" r:id="rId11"/>
    <p:sldId id="481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65"/>
    <a:srgbClr val="000000"/>
    <a:srgbClr val="78BE21"/>
    <a:srgbClr val="0D0D0D"/>
    <a:srgbClr val="E8E8E8"/>
    <a:srgbClr val="B20738"/>
    <a:srgbClr val="00A3E2"/>
    <a:srgbClr val="2C2C2C"/>
    <a:srgbClr val="F5F5F5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39" autoAdjust="0"/>
    <p:restoredTop sz="63732" autoAdjust="0"/>
  </p:normalViewPr>
  <p:slideViewPr>
    <p:cSldViewPr snapToGrid="0">
      <p:cViewPr varScale="1">
        <p:scale>
          <a:sx n="77" d="100"/>
          <a:sy n="77" d="100"/>
        </p:scale>
        <p:origin x="133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192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NeueHaasGroteskText Std" panose="020B0504020202020204" pitchFamily="34" charset="0"/>
              </a:rPr>
              <a:t>7/17/2018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7/17/2018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35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en-US" sz="1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557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en-US" sz="1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653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67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en-US" sz="1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3436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994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7278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039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1/17/2017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MN.IT Services Logo" descr="Minnesota Management and Budget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8452" y="1379621"/>
            <a:ext cx="5355096" cy="168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8677-C648-465D-82CD-E88587B4845D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07D7-46FB-4D7C-9C8F-0C340D091257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66C283A4-7960-4BFD-B3A5-A2CC5BB2A473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1/17/2017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MN.IT Services Logo" descr="Minnesota Management and Budget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902" y="1379621"/>
            <a:ext cx="5071581" cy="160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EEDC6-36CA-4209-B482-2ED76AA0BF08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626-CE5A-4834-975C-E7305BA2E281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FB38-58F3-410A-8DA4-4B706967601F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19661-29C3-4FE0-9FC3-375A85A42C46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E0EA-2D80-452F-9963-33FA7A36BC09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12192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pic>
        <p:nvPicPr>
          <p:cNvPr id="4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270" y="6005017"/>
            <a:ext cx="2214836" cy="700583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38073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D76A200-3168-4D33-A718-3974884CE863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38200" y="1335088"/>
            <a:ext cx="10515600" cy="48418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7C3B6E0-E413-4EA2-9B23-AF69A1623F89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Overview of the Capital Budget &amp; Bonding | mn.gov/mmb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A7556-21FA-4204-9DD6-1F6FDEC2C796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Overview of the Capital Budget &amp; Bonding | mn.gov/mmb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9475" y="1609867"/>
            <a:ext cx="7593051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B49D9C-C4C1-46A9-AED8-599F8B47287F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Overview of the Capital Budget &amp; Bonding | mn.gov/mmb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5"/>
            <a:ext cx="12192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75E6-E45B-4C5D-981E-7C8ED0C72F5D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Bonding | mn.gov/mmb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25D9D-5365-41CD-BF43-4FFFCBF4BBDA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Overview of the Capital Budget &amp; Bonding | mn.gov/mmb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CC894EF-7DC0-4B7C-83F8-29D989AA60F6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Overview of the Capital Budget &amp; Bonding | mn.gov/mmb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4732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8DBCF0-11C3-4F19-90D9-2EE7F00784FE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11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212733"/>
            <a:ext cx="105156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684897"/>
            <a:ext cx="105156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5599" y="137358"/>
            <a:ext cx="3691065" cy="1332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963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12192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/>
              <a:pPr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schemeClr val="tx2"/>
                </a:solidFill>
              </a:rPr>
              <a:t>Overview of the Capital Budget &amp; Bonding</a:t>
            </a:r>
            <a:r>
              <a:rPr lang="en-US" dirty="0" smtClean="0"/>
              <a:t>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</a:t>
            </a:r>
            <a:r>
              <a:rPr lang="en-US" dirty="0" smtClean="0">
                <a:solidFill>
                  <a:schemeClr val="tx2"/>
                </a:solidFill>
              </a:rPr>
              <a:t>mn.gov/mmb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396" y="350348"/>
            <a:ext cx="3626710" cy="1147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pic>
        <p:nvPicPr>
          <p:cNvPr id="13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1800" y="487355"/>
            <a:ext cx="2444611" cy="773265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1/17/2017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1/17/2017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1/17/2017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5281"/>
            <a:ext cx="10515600" cy="4841682"/>
          </a:xfrm>
          <a:solidFill>
            <a:schemeClr val="bg1"/>
          </a:solidFill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A5BA-A5F9-4138-9E4B-FFD626F6437A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1/17/2017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Overview of the Capital Budget &amp; Bonding 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99" r:id="rId2"/>
    <p:sldLayoutId id="2147483787" r:id="rId3"/>
    <p:sldLayoutId id="2147483795" r:id="rId4"/>
    <p:sldLayoutId id="2147483711" r:id="rId5"/>
    <p:sldLayoutId id="2147483712" r:id="rId6"/>
    <p:sldLayoutId id="2147483790" r:id="rId7"/>
    <p:sldLayoutId id="2147483789" r:id="rId8"/>
    <p:sldLayoutId id="2147483714" r:id="rId9"/>
    <p:sldLayoutId id="2147483738" r:id="rId10"/>
    <p:sldLayoutId id="2147483739" r:id="rId11"/>
    <p:sldLayoutId id="2147483780" r:id="rId12"/>
    <p:sldLayoutId id="2147483773" r:id="rId13"/>
    <p:sldLayoutId id="2147483800" r:id="rId14"/>
    <p:sldLayoutId id="2147483688" r:id="rId15"/>
    <p:sldLayoutId id="2147483801" r:id="rId16"/>
    <p:sldLayoutId id="2147483802" r:id="rId17"/>
    <p:sldLayoutId id="2147483803" r:id="rId18"/>
    <p:sldLayoutId id="2147483744" r:id="rId19"/>
    <p:sldLayoutId id="2147483793" r:id="rId20"/>
    <p:sldLayoutId id="2147483772" r:id="rId21"/>
    <p:sldLayoutId id="2147483767" r:id="rId22"/>
    <p:sldLayoutId id="2147483769" r:id="rId23"/>
    <p:sldLayoutId id="2147483771" r:id="rId24"/>
    <p:sldLayoutId id="2147483770" r:id="rId25"/>
    <p:sldLayoutId id="2147483732" r:id="rId26"/>
    <p:sldLayoutId id="2147483794" r:id="rId27"/>
    <p:sldLayoutId id="2147483733" r:id="rId28"/>
    <p:sldLayoutId id="2147483747" r:id="rId29"/>
    <p:sldLayoutId id="2147483818" r:id="rId30"/>
    <p:sldLayoutId id="2147483805" r:id="rId31"/>
    <p:sldLayoutId id="2147483806" r:id="rId32"/>
    <p:sldLayoutId id="2147483750" r:id="rId33"/>
    <p:sldLayoutId id="2147483765" r:id="rId34"/>
    <p:sldLayoutId id="2147483781" r:id="rId35"/>
    <p:sldLayoutId id="2147483809" r:id="rId36"/>
    <p:sldLayoutId id="2147483808" r:id="rId37"/>
    <p:sldLayoutId id="2147483807" r:id="rId38"/>
    <p:sldLayoutId id="2147483819" r:id="rId39"/>
    <p:sldLayoutId id="2147483754" r:id="rId40"/>
    <p:sldLayoutId id="2147483755" r:id="rId41"/>
    <p:sldLayoutId id="2147483759" r:id="rId42"/>
    <p:sldLayoutId id="2147483753" r:id="rId43"/>
    <p:sldLayoutId id="2147483763" r:id="rId44"/>
    <p:sldLayoutId id="2147483762" r:id="rId45"/>
    <p:sldLayoutId id="2147483758" r:id="rId46"/>
    <p:sldLayoutId id="2147483756" r:id="rId47"/>
    <p:sldLayoutId id="2147483798" r:id="rId48"/>
    <p:sldLayoutId id="2147483797" r:id="rId4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Overview of State Appropriation Bonds</a:t>
            </a:r>
            <a:br>
              <a:rPr lang="en-US" dirty="0" smtClean="0"/>
            </a:br>
            <a:r>
              <a:rPr lang="en-US" sz="1800" dirty="0" smtClean="0"/>
              <a:t>Presentation to the Legislative-Citizen Commission on Minnesota Resources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2802467" y="5499847"/>
            <a:ext cx="6587067" cy="1264024"/>
          </a:xfrm>
        </p:spPr>
        <p:txBody>
          <a:bodyPr>
            <a:noAutofit/>
          </a:bodyPr>
          <a:lstStyle/>
          <a:p>
            <a:r>
              <a:rPr lang="en-US" sz="1600" dirty="0" smtClean="0"/>
              <a:t>Jennifer Hassemer </a:t>
            </a:r>
            <a:r>
              <a:rPr lang="en-US" sz="1600" dirty="0" smtClean="0">
                <a:solidFill>
                  <a:schemeClr val="accent1"/>
                </a:solidFill>
              </a:rPr>
              <a:t>|</a:t>
            </a:r>
            <a:r>
              <a:rPr lang="en-US" sz="1600" dirty="0" smtClean="0"/>
              <a:t> Assistant Commissioner for Debt Management</a:t>
            </a:r>
            <a:endParaRPr lang="en-US" sz="1600" dirty="0"/>
          </a:p>
          <a:p>
            <a:pPr>
              <a:spcBef>
                <a:spcPts val="0"/>
              </a:spcBef>
            </a:pPr>
            <a:endParaRPr lang="en-US" sz="600" dirty="0" smtClean="0"/>
          </a:p>
          <a:p>
            <a:pPr>
              <a:spcBef>
                <a:spcPts val="0"/>
              </a:spcBef>
            </a:pPr>
            <a:r>
              <a:rPr lang="en-US" sz="1600" dirty="0" smtClean="0"/>
              <a:t>July 18, 2018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6548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Presentation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 bond basics</a:t>
            </a:r>
          </a:p>
          <a:p>
            <a:r>
              <a:rPr lang="en-US" dirty="0" smtClean="0"/>
              <a:t>Provide background on state bonding</a:t>
            </a:r>
          </a:p>
          <a:p>
            <a:r>
              <a:rPr lang="en-US" dirty="0" smtClean="0"/>
              <a:t>Compare general obligation and appropriation bonds</a:t>
            </a:r>
          </a:p>
          <a:p>
            <a:r>
              <a:rPr lang="en-US" dirty="0" smtClean="0"/>
              <a:t>Review ENRTF bond authorization from 2018 legislation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091ABBAB-84D3-45A0-A481-5A2D8236517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95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Bond?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Municipal bonds are debt </a:t>
            </a:r>
            <a:r>
              <a:rPr lang="en-US" dirty="0" smtClean="0"/>
              <a:t>securities</a:t>
            </a:r>
          </a:p>
          <a:p>
            <a:r>
              <a:rPr lang="en-US" dirty="0"/>
              <a:t>Issued by states, cities, counties and other governmental </a:t>
            </a:r>
            <a:r>
              <a:rPr lang="en-US" dirty="0" smtClean="0"/>
              <a:t>entities</a:t>
            </a:r>
          </a:p>
          <a:p>
            <a:r>
              <a:rPr lang="en-US" dirty="0"/>
              <a:t>Finance capital </a:t>
            </a:r>
            <a:r>
              <a:rPr lang="en-US" dirty="0" smtClean="0"/>
              <a:t>projects</a:t>
            </a:r>
          </a:p>
          <a:p>
            <a:r>
              <a:rPr lang="en-US" dirty="0"/>
              <a:t>The bond issuer agrees to pay interest and the return on the investment, the principal, to the bondholders who have loaned the issuer money for the project(s</a:t>
            </a:r>
            <a:r>
              <a:rPr lang="en-US" dirty="0" smtClean="0"/>
              <a:t>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091ABBAB-84D3-45A0-A481-5A2D8236517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94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Bonds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4892899" cy="435133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Issuer</a:t>
            </a:r>
          </a:p>
          <a:p>
            <a:r>
              <a:rPr lang="en-US" sz="2800" dirty="0" smtClean="0"/>
              <a:t>Purpose</a:t>
            </a:r>
          </a:p>
          <a:p>
            <a:r>
              <a:rPr lang="en-US" sz="2800" dirty="0" smtClean="0"/>
              <a:t>Credit structure/source of repayment</a:t>
            </a:r>
          </a:p>
          <a:p>
            <a:r>
              <a:rPr lang="en-US" sz="2800" dirty="0" smtClean="0"/>
              <a:t>Maturity structure</a:t>
            </a:r>
          </a:p>
          <a:p>
            <a:r>
              <a:rPr lang="en-US" sz="2800" dirty="0" smtClean="0"/>
              <a:t>Call feature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091ABBAB-84D3-45A0-A481-5A2D82365171}" type="slidenum">
              <a:rPr lang="en-US" smtClean="0"/>
              <a:t>4</a:t>
            </a:fld>
            <a:endParaRPr lang="en-US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6096000" y="1825625"/>
            <a:ext cx="489289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Price</a:t>
            </a:r>
          </a:p>
          <a:p>
            <a:r>
              <a:rPr lang="en-US" sz="2800" dirty="0" smtClean="0"/>
              <a:t>Tax status</a:t>
            </a:r>
          </a:p>
          <a:p>
            <a:r>
              <a:rPr lang="en-US" sz="2800" dirty="0" smtClean="0"/>
              <a:t>Interest rate</a:t>
            </a:r>
          </a:p>
          <a:p>
            <a:r>
              <a:rPr lang="en-US" sz="2800" dirty="0" smtClean="0"/>
              <a:t>Term</a:t>
            </a:r>
          </a:p>
          <a:p>
            <a:r>
              <a:rPr lang="en-US" sz="2800" dirty="0" smtClean="0"/>
              <a:t>Rating</a:t>
            </a:r>
          </a:p>
        </p:txBody>
      </p:sp>
    </p:spTree>
    <p:extLst>
      <p:ext uri="{BB962C8B-B14F-4D97-AF65-F5344CB8AC3E}">
        <p14:creationId xmlns:p14="http://schemas.microsoft.com/office/powerpoint/2010/main" val="396851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Bonding Background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State can only issue debt with legislative authorization</a:t>
            </a:r>
          </a:p>
          <a:p>
            <a:pPr lvl="1"/>
            <a:r>
              <a:rPr lang="en-US" dirty="0" smtClean="0"/>
              <a:t>Constitution governs issuance of general obligation debt, and legislature must authorize issuance of general obligation bonds</a:t>
            </a:r>
          </a:p>
          <a:p>
            <a:pPr lvl="1"/>
            <a:r>
              <a:rPr lang="en-US" dirty="0" smtClean="0"/>
              <a:t>Specific legislative authorization required for other forms of obligations</a:t>
            </a:r>
          </a:p>
          <a:p>
            <a:r>
              <a:rPr lang="en-US" dirty="0" smtClean="0"/>
              <a:t>Types of debt historically issued by MMB</a:t>
            </a:r>
          </a:p>
          <a:p>
            <a:pPr lvl="1"/>
            <a:r>
              <a:rPr lang="en-US" dirty="0" smtClean="0"/>
              <a:t>General obligation bonds</a:t>
            </a:r>
          </a:p>
          <a:p>
            <a:pPr lvl="1"/>
            <a:r>
              <a:rPr lang="en-US" dirty="0" smtClean="0"/>
              <a:t>State appropriation bonds</a:t>
            </a:r>
          </a:p>
          <a:p>
            <a:pPr lvl="1"/>
            <a:r>
              <a:rPr lang="en-US" dirty="0" smtClean="0"/>
              <a:t>Certificates of participation</a:t>
            </a:r>
          </a:p>
          <a:p>
            <a:pPr lvl="1"/>
            <a:r>
              <a:rPr lang="en-US" dirty="0" smtClean="0"/>
              <a:t>Revenue bonds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091ABBAB-84D3-45A0-A481-5A2D8236517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30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Comparison of General Obligation and Appropriation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General obligation bonds (various purpose and trunk highway)</a:t>
            </a:r>
          </a:p>
          <a:p>
            <a:pPr lvl="1"/>
            <a:r>
              <a:rPr lang="en-US" dirty="0" smtClean="0"/>
              <a:t>State’s full faith and credit pledged</a:t>
            </a:r>
          </a:p>
          <a:p>
            <a:pPr lvl="1"/>
            <a:r>
              <a:rPr lang="en-US" dirty="0" smtClean="0"/>
              <a:t>Lowest interest cost</a:t>
            </a:r>
          </a:p>
          <a:p>
            <a:pPr lvl="1"/>
            <a:r>
              <a:rPr lang="en-US" dirty="0" smtClean="0"/>
              <a:t>Current state ratings: AAA/Aa1/AA+</a:t>
            </a:r>
          </a:p>
          <a:p>
            <a:pPr lvl="1"/>
            <a:r>
              <a:rPr lang="en-US" dirty="0" smtClean="0"/>
              <a:t>Legislative authorization required for each project</a:t>
            </a:r>
          </a:p>
          <a:p>
            <a:r>
              <a:rPr lang="en-US" dirty="0" smtClean="0"/>
              <a:t>State appropriation bonds</a:t>
            </a:r>
          </a:p>
          <a:p>
            <a:pPr lvl="1"/>
            <a:r>
              <a:rPr lang="en-US" dirty="0" smtClean="0"/>
              <a:t>Payment of debt service is subject to the annual appropriation of the legislature</a:t>
            </a:r>
          </a:p>
          <a:p>
            <a:pPr lvl="1"/>
            <a:r>
              <a:rPr lang="en-US" dirty="0" smtClean="0"/>
              <a:t>Slightly higher interest cost</a:t>
            </a:r>
          </a:p>
          <a:p>
            <a:pPr lvl="1"/>
            <a:r>
              <a:rPr lang="en-US" dirty="0" smtClean="0"/>
              <a:t>Rated one “notch” below the State’s GO rating: </a:t>
            </a:r>
            <a:r>
              <a:rPr lang="en-US" dirty="0"/>
              <a:t>AA+/Aa2/AA</a:t>
            </a:r>
          </a:p>
          <a:p>
            <a:pPr lvl="1"/>
            <a:r>
              <a:rPr lang="en-US" dirty="0" smtClean="0"/>
              <a:t>Added flexibility compared to general obligation bonds</a:t>
            </a:r>
          </a:p>
          <a:p>
            <a:pPr lvl="1"/>
            <a:r>
              <a:rPr lang="en-US" dirty="0" smtClean="0"/>
              <a:t>Legislative authorization required for each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0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ENRTF Appropriation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Minn. Stat. Sec. 16A.969</a:t>
            </a:r>
          </a:p>
          <a:p>
            <a:pPr lvl="1"/>
            <a:r>
              <a:rPr lang="en-US" dirty="0" smtClean="0"/>
              <a:t>General authorization for MMB to issue ENRTF appropriation bonds</a:t>
            </a:r>
          </a:p>
          <a:p>
            <a:r>
              <a:rPr lang="en-US" dirty="0" smtClean="0"/>
              <a:t>Laws 2018, Ch. 214, Art. 6, Sec. 4</a:t>
            </a:r>
          </a:p>
          <a:p>
            <a:pPr lvl="1"/>
            <a:r>
              <a:rPr lang="en-US" dirty="0" smtClean="0"/>
              <a:t>MMB can sell ENRTF appropriation bonds to finance $98 million in project costs</a:t>
            </a:r>
          </a:p>
          <a:p>
            <a:pPr lvl="1"/>
            <a:r>
              <a:rPr lang="en-US" dirty="0" smtClean="0"/>
              <a:t>Legislature appropriated ENRTF funds to MMB through FY39 for debt service</a:t>
            </a:r>
          </a:p>
          <a:p>
            <a:pPr lvl="2"/>
            <a:r>
              <a:rPr lang="en-US" dirty="0" smtClean="0"/>
              <a:t>$2,940,000 in FY19</a:t>
            </a:r>
          </a:p>
          <a:p>
            <a:pPr lvl="2"/>
            <a:r>
              <a:rPr lang="en-US" dirty="0" smtClean="0"/>
              <a:t>$7,840,000 </a:t>
            </a:r>
            <a:r>
              <a:rPr lang="en-US" dirty="0" smtClean="0"/>
              <a:t>each year in </a:t>
            </a:r>
            <a:r>
              <a:rPr lang="en-US" dirty="0" smtClean="0"/>
              <a:t>FY20 through FY39</a:t>
            </a:r>
          </a:p>
          <a:p>
            <a:pPr lvl="1"/>
            <a:r>
              <a:rPr lang="en-US" dirty="0" smtClean="0"/>
              <a:t>Projects </a:t>
            </a:r>
            <a:r>
              <a:rPr lang="en-US" dirty="0"/>
              <a:t>are subject to the rules and requirements of Minn. Stat. Ch. 116P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6"/>
          <p:cNvSpPr>
            <a:spLocks noGrp="1"/>
          </p:cNvSpPr>
          <p:nvPr>
            <p:ph type="title"/>
          </p:nvPr>
        </p:nvSpPr>
        <p:spPr>
          <a:xfrm>
            <a:off x="0" y="1634004"/>
            <a:ext cx="12192000" cy="1733266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38200" y="3367270"/>
            <a:ext cx="10515600" cy="2989079"/>
          </a:xfrm>
        </p:spPr>
        <p:txBody>
          <a:bodyPr>
            <a:normAutofit/>
          </a:bodyPr>
          <a:lstStyle/>
          <a:p>
            <a:endParaRPr lang="en-US" sz="400" b="1" dirty="0" smtClean="0"/>
          </a:p>
          <a:p>
            <a:r>
              <a:rPr lang="en-US" sz="2200" b="1" i="1" dirty="0" smtClean="0"/>
              <a:t>For more information:</a:t>
            </a:r>
          </a:p>
          <a:p>
            <a:endParaRPr lang="en-US" sz="700" b="1" dirty="0"/>
          </a:p>
          <a:p>
            <a:r>
              <a:rPr lang="en-US" sz="2200" b="1" dirty="0" smtClean="0"/>
              <a:t>Jennifer Hassemer  |  Assistant Commissioner for Debt Management</a:t>
            </a:r>
          </a:p>
          <a:p>
            <a:r>
              <a:rPr lang="en-US" sz="1700" i="1" dirty="0" smtClean="0"/>
              <a:t>Jennifer.Hassemer@state.mn.us</a:t>
            </a:r>
          </a:p>
          <a:p>
            <a:r>
              <a:rPr lang="en-US" sz="1700" dirty="0" smtClean="0"/>
              <a:t>651-201-8079</a:t>
            </a:r>
          </a:p>
          <a:p>
            <a:endParaRPr lang="en-US" sz="500" dirty="0" smtClean="0"/>
          </a:p>
          <a:p>
            <a:endParaRPr lang="en-US" sz="2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13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DFDE64AAE0974A8908DD3553DDBF03" ma:contentTypeVersion="0" ma:contentTypeDescription="Create a new document." ma:contentTypeScope="" ma:versionID="46a287b4c15f326c72e9d063441dc05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B153553-7048-44C0-962D-31C90BA4FF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B02A75-BCB0-4986-B381-502234F6C7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E8389D6-E0FD-469D-8587-EA39AB285030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MN.IT</Template>
  <TotalTime>20861</TotalTime>
  <Words>373</Words>
  <Application>Microsoft Office PowerPoint</Application>
  <PresentationFormat>Widescreen</PresentationFormat>
  <Paragraphs>77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NeueHaasGroteskText Std</vt:lpstr>
      <vt:lpstr>MN.IT</vt:lpstr>
      <vt:lpstr>Overview of State Appropriation Bonds Presentation to the Legislative-Citizen Commission on Minnesota Resources</vt:lpstr>
      <vt:lpstr>Purpose of Presentation</vt:lpstr>
      <vt:lpstr>What is a Bond?</vt:lpstr>
      <vt:lpstr>Characteristics of Bonds</vt:lpstr>
      <vt:lpstr>State Bonding Background</vt:lpstr>
      <vt:lpstr>Comparison of General Obligation and Appropriation Bonds</vt:lpstr>
      <vt:lpstr>ENRTF Appropriation Bonds</vt:lpstr>
      <vt:lpstr>Thank you</vt:lpstr>
    </vt:vector>
  </TitlesOfParts>
  <Company>State of Minnesota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Minnesota Sample PowerPoint Template</dc:title>
  <dc:subject>PowerPoint Template</dc:subject>
  <dc:creator>MN.IT Services Communications</dc:creator>
  <cp:keywords>PowerPoint, Template</cp:keywords>
  <dc:description>Version 1.1, Released 8-2016</dc:description>
  <cp:lastModifiedBy>Hassemer, Jennifer (MMB)</cp:lastModifiedBy>
  <cp:revision>712</cp:revision>
  <cp:lastPrinted>2018-07-13T22:19:51Z</cp:lastPrinted>
  <dcterms:created xsi:type="dcterms:W3CDTF">2016-01-06T16:54:03Z</dcterms:created>
  <dcterms:modified xsi:type="dcterms:W3CDTF">2018-07-17T19:25:40Z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0x01010090DFDE64AAE0974A8908DD3553DDBF03</vt:lpwstr>
  </property>
</Properties>
</file>