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820" r:id="rId5"/>
  </p:sldMasterIdLst>
  <p:notesMasterIdLst>
    <p:notesMasterId r:id="rId22"/>
  </p:notesMasterIdLst>
  <p:handoutMasterIdLst>
    <p:handoutMasterId r:id="rId23"/>
  </p:handoutMasterIdLst>
  <p:sldIdLst>
    <p:sldId id="396" r:id="rId6"/>
    <p:sldId id="485" r:id="rId7"/>
    <p:sldId id="550" r:id="rId8"/>
    <p:sldId id="546" r:id="rId9"/>
    <p:sldId id="547" r:id="rId10"/>
    <p:sldId id="548" r:id="rId11"/>
    <p:sldId id="527" r:id="rId12"/>
    <p:sldId id="528" r:id="rId13"/>
    <p:sldId id="529" r:id="rId14"/>
    <p:sldId id="530" r:id="rId15"/>
    <p:sldId id="531" r:id="rId16"/>
    <p:sldId id="532" r:id="rId17"/>
    <p:sldId id="545" r:id="rId18"/>
    <p:sldId id="533" r:id="rId19"/>
    <p:sldId id="534" r:id="rId20"/>
    <p:sldId id="405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1"/>
    <a:srgbClr val="003865"/>
    <a:srgbClr val="2C2C2C"/>
    <a:srgbClr val="FFFFFF"/>
    <a:srgbClr val="000000"/>
    <a:srgbClr val="0D0D0D"/>
    <a:srgbClr val="E8E8E8"/>
    <a:srgbClr val="B20738"/>
    <a:srgbClr val="00A3E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 autoAdjust="0"/>
    <p:restoredTop sz="81481" autoAdjust="0"/>
  </p:normalViewPr>
  <p:slideViewPr>
    <p:cSldViewPr snapToGrid="0">
      <p:cViewPr varScale="1">
        <p:scale>
          <a:sx n="90" d="100"/>
          <a:sy n="90" d="100"/>
        </p:scale>
        <p:origin x="1368" y="9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50"/>
    </p:cViewPr>
  </p:sorterViewPr>
  <p:notesViewPr>
    <p:cSldViewPr snapToGrid="0">
      <p:cViewPr varScale="1">
        <p:scale>
          <a:sx n="81" d="100"/>
          <a:sy n="81" d="100"/>
        </p:scale>
        <p:origin x="37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2D9EF-05E0-8042-9400-E0C5E9155A90}" type="doc">
      <dgm:prSet loTypeId="urn:microsoft.com/office/officeart/2005/8/layout/orgChart1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92B070-824E-034B-80DD-343008CEB455}">
      <dgm:prSet phldrT="[Text]"/>
      <dgm:spPr/>
      <dgm:t>
        <a:bodyPr/>
        <a:lstStyle/>
        <a:p>
          <a:r>
            <a:rPr lang="en-US" dirty="0"/>
            <a:t>Legislative Auditor</a:t>
          </a:r>
        </a:p>
      </dgm:t>
    </dgm:pt>
    <dgm:pt modelId="{C31F135E-9E0C-AC40-8492-303AA5A21C27}" type="parTrans" cxnId="{B7399E7B-395A-FD42-AC8E-3B2FB05106F3}">
      <dgm:prSet/>
      <dgm:spPr/>
      <dgm:t>
        <a:bodyPr/>
        <a:lstStyle/>
        <a:p>
          <a:endParaRPr lang="en-US"/>
        </a:p>
      </dgm:t>
    </dgm:pt>
    <dgm:pt modelId="{6E0D3AE3-4CBA-E648-97E9-D2941481ADC8}" type="sibTrans" cxnId="{B7399E7B-395A-FD42-AC8E-3B2FB05106F3}">
      <dgm:prSet/>
      <dgm:spPr/>
      <dgm:t>
        <a:bodyPr/>
        <a:lstStyle/>
        <a:p>
          <a:endParaRPr lang="en-US"/>
        </a:p>
      </dgm:t>
    </dgm:pt>
    <dgm:pt modelId="{6F0158BB-B5D3-004B-9E0C-F60845DB6B67}">
      <dgm:prSet phldrT="[Text]"/>
      <dgm:spPr/>
      <dgm:t>
        <a:bodyPr/>
        <a:lstStyle/>
        <a:p>
          <a:r>
            <a:rPr lang="en-US" dirty="0"/>
            <a:t>Program Evaluation Division</a:t>
          </a:r>
        </a:p>
      </dgm:t>
    </dgm:pt>
    <dgm:pt modelId="{D0D94FAE-A6A7-D544-9F3C-B696BAF8020F}" type="parTrans" cxnId="{6B419BDA-12F6-FD44-A1A1-67F17634595E}">
      <dgm:prSet/>
      <dgm:spPr/>
      <dgm:t>
        <a:bodyPr/>
        <a:lstStyle/>
        <a:p>
          <a:endParaRPr lang="en-US"/>
        </a:p>
      </dgm:t>
    </dgm:pt>
    <dgm:pt modelId="{D3971CB4-29E3-A445-81F6-279E756FC1F2}" type="sibTrans" cxnId="{6B419BDA-12F6-FD44-A1A1-67F17634595E}">
      <dgm:prSet/>
      <dgm:spPr/>
      <dgm:t>
        <a:bodyPr/>
        <a:lstStyle/>
        <a:p>
          <a:endParaRPr lang="en-US"/>
        </a:p>
      </dgm:t>
    </dgm:pt>
    <dgm:pt modelId="{E120864A-B15D-0D44-AD4A-E7C8BF6394FB}">
      <dgm:prSet phldrT="[Text]"/>
      <dgm:spPr/>
      <dgm:t>
        <a:bodyPr/>
        <a:lstStyle/>
        <a:p>
          <a:r>
            <a:rPr lang="en-US" dirty="0"/>
            <a:t>Financial Audit Division</a:t>
          </a:r>
        </a:p>
      </dgm:t>
    </dgm:pt>
    <dgm:pt modelId="{1C462790-D4A3-E34F-9EEF-4D5530A00B99}" type="parTrans" cxnId="{3F94DAA1-6FEB-4A4A-ACFA-023241BBECAE}">
      <dgm:prSet/>
      <dgm:spPr/>
      <dgm:t>
        <a:bodyPr/>
        <a:lstStyle/>
        <a:p>
          <a:endParaRPr lang="en-US"/>
        </a:p>
      </dgm:t>
    </dgm:pt>
    <dgm:pt modelId="{2490D03D-0643-E741-9033-E8F0D23D454D}" type="sibTrans" cxnId="{3F94DAA1-6FEB-4A4A-ACFA-023241BBECAE}">
      <dgm:prSet/>
      <dgm:spPr/>
      <dgm:t>
        <a:bodyPr/>
        <a:lstStyle/>
        <a:p>
          <a:endParaRPr lang="en-US"/>
        </a:p>
      </dgm:t>
    </dgm:pt>
    <dgm:pt modelId="{EB9C6FF9-6526-5C41-B0EB-1467433CAE93}">
      <dgm:prSet phldrT="[Text]"/>
      <dgm:spPr/>
      <dgm:t>
        <a:bodyPr/>
        <a:lstStyle/>
        <a:p>
          <a:r>
            <a:rPr lang="en-US" dirty="0"/>
            <a:t>Special Reviews</a:t>
          </a:r>
        </a:p>
      </dgm:t>
    </dgm:pt>
    <dgm:pt modelId="{050C8A71-6F5B-534A-81B5-C0C9A7F81F23}" type="parTrans" cxnId="{9C19EF4E-AA53-284C-A142-B374A81F8D18}">
      <dgm:prSet/>
      <dgm:spPr/>
      <dgm:t>
        <a:bodyPr/>
        <a:lstStyle/>
        <a:p>
          <a:endParaRPr lang="en-US"/>
        </a:p>
      </dgm:t>
    </dgm:pt>
    <dgm:pt modelId="{D368BBF0-872B-8F45-957F-EFAB0BDE17F8}" type="sibTrans" cxnId="{9C19EF4E-AA53-284C-A142-B374A81F8D18}">
      <dgm:prSet/>
      <dgm:spPr/>
      <dgm:t>
        <a:bodyPr/>
        <a:lstStyle/>
        <a:p>
          <a:endParaRPr lang="en-US"/>
        </a:p>
      </dgm:t>
    </dgm:pt>
    <dgm:pt modelId="{E70FDE26-5B62-1E4B-88D5-6E870260BB1C}" type="pres">
      <dgm:prSet presAssocID="{4142D9EF-05E0-8042-9400-E0C5E9155A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0ACC37-CDB0-4A4F-B6A4-9B5A9BA194E0}" type="pres">
      <dgm:prSet presAssocID="{9092B070-824E-034B-80DD-343008CEB455}" presName="hierRoot1" presStyleCnt="0">
        <dgm:presLayoutVars>
          <dgm:hierBranch val="init"/>
        </dgm:presLayoutVars>
      </dgm:prSet>
      <dgm:spPr/>
    </dgm:pt>
    <dgm:pt modelId="{D5D8B044-170C-964A-ADBF-83D8C038EB53}" type="pres">
      <dgm:prSet presAssocID="{9092B070-824E-034B-80DD-343008CEB455}" presName="rootComposite1" presStyleCnt="0"/>
      <dgm:spPr/>
    </dgm:pt>
    <dgm:pt modelId="{4F3C6021-B0D0-B741-99CD-63C074388AF0}" type="pres">
      <dgm:prSet presAssocID="{9092B070-824E-034B-80DD-343008CEB45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A8AED4-67C6-9D4D-BDE5-56C01754F262}" type="pres">
      <dgm:prSet presAssocID="{9092B070-824E-034B-80DD-343008CEB45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131D4F-70F1-FC4A-9C5F-592876C507F4}" type="pres">
      <dgm:prSet presAssocID="{9092B070-824E-034B-80DD-343008CEB455}" presName="hierChild2" presStyleCnt="0"/>
      <dgm:spPr/>
    </dgm:pt>
    <dgm:pt modelId="{691B3C31-3B33-4940-A436-6BE86233B6F0}" type="pres">
      <dgm:prSet presAssocID="{D0D94FAE-A6A7-D544-9F3C-B696BAF8020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01802FE-A076-6C40-8F66-ADB39C6494E9}" type="pres">
      <dgm:prSet presAssocID="{6F0158BB-B5D3-004B-9E0C-F60845DB6B67}" presName="hierRoot2" presStyleCnt="0">
        <dgm:presLayoutVars>
          <dgm:hierBranch val="init"/>
        </dgm:presLayoutVars>
      </dgm:prSet>
      <dgm:spPr/>
    </dgm:pt>
    <dgm:pt modelId="{F8B814E5-FB93-774A-858D-3D714DB29738}" type="pres">
      <dgm:prSet presAssocID="{6F0158BB-B5D3-004B-9E0C-F60845DB6B67}" presName="rootComposite" presStyleCnt="0"/>
      <dgm:spPr/>
    </dgm:pt>
    <dgm:pt modelId="{2F078B1C-8044-4640-885F-DE2051965B7D}" type="pres">
      <dgm:prSet presAssocID="{6F0158BB-B5D3-004B-9E0C-F60845DB6B6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053872-A689-D740-B4D4-2273834758CB}" type="pres">
      <dgm:prSet presAssocID="{6F0158BB-B5D3-004B-9E0C-F60845DB6B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883F1256-4E20-5741-8DD1-134F32625FFD}" type="pres">
      <dgm:prSet presAssocID="{6F0158BB-B5D3-004B-9E0C-F60845DB6B67}" presName="hierChild4" presStyleCnt="0"/>
      <dgm:spPr/>
    </dgm:pt>
    <dgm:pt modelId="{1A4B8035-3C82-9A46-9CD1-8A2FF0DA93E4}" type="pres">
      <dgm:prSet presAssocID="{6F0158BB-B5D3-004B-9E0C-F60845DB6B67}" presName="hierChild5" presStyleCnt="0"/>
      <dgm:spPr/>
    </dgm:pt>
    <dgm:pt modelId="{C0885982-D76F-D543-82F6-A015D7F44676}" type="pres">
      <dgm:prSet presAssocID="{1C462790-D4A3-E34F-9EEF-4D5530A00B9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6A06772-A175-384F-BC6F-4304451DD6C2}" type="pres">
      <dgm:prSet presAssocID="{E120864A-B15D-0D44-AD4A-E7C8BF6394FB}" presName="hierRoot2" presStyleCnt="0">
        <dgm:presLayoutVars>
          <dgm:hierBranch val="init"/>
        </dgm:presLayoutVars>
      </dgm:prSet>
      <dgm:spPr/>
    </dgm:pt>
    <dgm:pt modelId="{491D89C2-FBD5-AD4B-8287-2C51EA4307A9}" type="pres">
      <dgm:prSet presAssocID="{E120864A-B15D-0D44-AD4A-E7C8BF6394FB}" presName="rootComposite" presStyleCnt="0"/>
      <dgm:spPr/>
    </dgm:pt>
    <dgm:pt modelId="{CED6689E-BABF-104D-A1BD-5F25F53556F6}" type="pres">
      <dgm:prSet presAssocID="{E120864A-B15D-0D44-AD4A-E7C8BF6394F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9EF029-42A6-FF4C-BE20-EF7525282FFA}" type="pres">
      <dgm:prSet presAssocID="{E120864A-B15D-0D44-AD4A-E7C8BF6394FB}" presName="rootConnector" presStyleLbl="node2" presStyleIdx="1" presStyleCnt="3"/>
      <dgm:spPr/>
      <dgm:t>
        <a:bodyPr/>
        <a:lstStyle/>
        <a:p>
          <a:endParaRPr lang="en-US"/>
        </a:p>
      </dgm:t>
    </dgm:pt>
    <dgm:pt modelId="{5B5A1ACB-A428-6D45-8B07-B74BA1CFA938}" type="pres">
      <dgm:prSet presAssocID="{E120864A-B15D-0D44-AD4A-E7C8BF6394FB}" presName="hierChild4" presStyleCnt="0"/>
      <dgm:spPr/>
    </dgm:pt>
    <dgm:pt modelId="{11236DA3-678B-5A40-9340-D326F3372C93}" type="pres">
      <dgm:prSet presAssocID="{E120864A-B15D-0D44-AD4A-E7C8BF6394FB}" presName="hierChild5" presStyleCnt="0"/>
      <dgm:spPr/>
    </dgm:pt>
    <dgm:pt modelId="{527744FB-66B9-D241-BA54-7C83DF6C1535}" type="pres">
      <dgm:prSet presAssocID="{050C8A71-6F5B-534A-81B5-C0C9A7F81F2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4E01756-CD62-944C-8C44-28BCCDCB9F02}" type="pres">
      <dgm:prSet presAssocID="{EB9C6FF9-6526-5C41-B0EB-1467433CAE93}" presName="hierRoot2" presStyleCnt="0">
        <dgm:presLayoutVars>
          <dgm:hierBranch val="init"/>
        </dgm:presLayoutVars>
      </dgm:prSet>
      <dgm:spPr/>
    </dgm:pt>
    <dgm:pt modelId="{998EAFED-E46D-4544-81F4-7BA75D0A4BD0}" type="pres">
      <dgm:prSet presAssocID="{EB9C6FF9-6526-5C41-B0EB-1467433CAE93}" presName="rootComposite" presStyleCnt="0"/>
      <dgm:spPr/>
    </dgm:pt>
    <dgm:pt modelId="{D8B1AA93-35B0-0647-8F3A-3329B828A145}" type="pres">
      <dgm:prSet presAssocID="{EB9C6FF9-6526-5C41-B0EB-1467433CAE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C5EDE-DC1E-4D41-8965-DB98B87D85B5}" type="pres">
      <dgm:prSet presAssocID="{EB9C6FF9-6526-5C41-B0EB-1467433CAE93}" presName="rootConnector" presStyleLbl="node2" presStyleIdx="2" presStyleCnt="3"/>
      <dgm:spPr/>
      <dgm:t>
        <a:bodyPr/>
        <a:lstStyle/>
        <a:p>
          <a:endParaRPr lang="en-US"/>
        </a:p>
      </dgm:t>
    </dgm:pt>
    <dgm:pt modelId="{1F3135E6-B941-4B43-A102-EFFBF6B26EBA}" type="pres">
      <dgm:prSet presAssocID="{EB9C6FF9-6526-5C41-B0EB-1467433CAE93}" presName="hierChild4" presStyleCnt="0"/>
      <dgm:spPr/>
    </dgm:pt>
    <dgm:pt modelId="{461316B6-DA0C-924B-9FD1-BD9C79358DD6}" type="pres">
      <dgm:prSet presAssocID="{EB9C6FF9-6526-5C41-B0EB-1467433CAE93}" presName="hierChild5" presStyleCnt="0"/>
      <dgm:spPr/>
    </dgm:pt>
    <dgm:pt modelId="{74561537-0AE2-ED45-9E25-845CF0BCF212}" type="pres">
      <dgm:prSet presAssocID="{9092B070-824E-034B-80DD-343008CEB455}" presName="hierChild3" presStyleCnt="0"/>
      <dgm:spPr/>
    </dgm:pt>
  </dgm:ptLst>
  <dgm:cxnLst>
    <dgm:cxn modelId="{9C19EF4E-AA53-284C-A142-B374A81F8D18}" srcId="{9092B070-824E-034B-80DD-343008CEB455}" destId="{EB9C6FF9-6526-5C41-B0EB-1467433CAE93}" srcOrd="2" destOrd="0" parTransId="{050C8A71-6F5B-534A-81B5-C0C9A7F81F23}" sibTransId="{D368BBF0-872B-8F45-957F-EFAB0BDE17F8}"/>
    <dgm:cxn modelId="{6B419BDA-12F6-FD44-A1A1-67F17634595E}" srcId="{9092B070-824E-034B-80DD-343008CEB455}" destId="{6F0158BB-B5D3-004B-9E0C-F60845DB6B67}" srcOrd="0" destOrd="0" parTransId="{D0D94FAE-A6A7-D544-9F3C-B696BAF8020F}" sibTransId="{D3971CB4-29E3-A445-81F6-279E756FC1F2}"/>
    <dgm:cxn modelId="{D533D1C7-2155-F742-B5DF-0C397848AA0A}" type="presOf" srcId="{6F0158BB-B5D3-004B-9E0C-F60845DB6B67}" destId="{25053872-A689-D740-B4D4-2273834758CB}" srcOrd="1" destOrd="0" presId="urn:microsoft.com/office/officeart/2005/8/layout/orgChart1"/>
    <dgm:cxn modelId="{6F837AEC-D83D-FB41-9158-2DA9A5B39ED4}" type="presOf" srcId="{1C462790-D4A3-E34F-9EEF-4D5530A00B99}" destId="{C0885982-D76F-D543-82F6-A015D7F44676}" srcOrd="0" destOrd="0" presId="urn:microsoft.com/office/officeart/2005/8/layout/orgChart1"/>
    <dgm:cxn modelId="{FE534C3D-368D-7440-990E-3AE4B93E2AF2}" type="presOf" srcId="{4142D9EF-05E0-8042-9400-E0C5E9155A90}" destId="{E70FDE26-5B62-1E4B-88D5-6E870260BB1C}" srcOrd="0" destOrd="0" presId="urn:microsoft.com/office/officeart/2005/8/layout/orgChart1"/>
    <dgm:cxn modelId="{4BEB7A31-3B9F-6E47-9736-2F4AC3FCD5A8}" type="presOf" srcId="{9092B070-824E-034B-80DD-343008CEB455}" destId="{4F3C6021-B0D0-B741-99CD-63C074388AF0}" srcOrd="0" destOrd="0" presId="urn:microsoft.com/office/officeart/2005/8/layout/orgChart1"/>
    <dgm:cxn modelId="{718E8AA1-F430-7D4D-AA95-E98FF82BEF78}" type="presOf" srcId="{9092B070-824E-034B-80DD-343008CEB455}" destId="{1CA8AED4-67C6-9D4D-BDE5-56C01754F262}" srcOrd="1" destOrd="0" presId="urn:microsoft.com/office/officeart/2005/8/layout/orgChart1"/>
    <dgm:cxn modelId="{2CBEC308-42E8-554B-942C-4A56778AF448}" type="presOf" srcId="{D0D94FAE-A6A7-D544-9F3C-B696BAF8020F}" destId="{691B3C31-3B33-4940-A436-6BE86233B6F0}" srcOrd="0" destOrd="0" presId="urn:microsoft.com/office/officeart/2005/8/layout/orgChart1"/>
    <dgm:cxn modelId="{3F94DAA1-6FEB-4A4A-ACFA-023241BBECAE}" srcId="{9092B070-824E-034B-80DD-343008CEB455}" destId="{E120864A-B15D-0D44-AD4A-E7C8BF6394FB}" srcOrd="1" destOrd="0" parTransId="{1C462790-D4A3-E34F-9EEF-4D5530A00B99}" sibTransId="{2490D03D-0643-E741-9033-E8F0D23D454D}"/>
    <dgm:cxn modelId="{52EDE3E9-F247-8E4A-8647-ACDD31BC6704}" type="presOf" srcId="{EB9C6FF9-6526-5C41-B0EB-1467433CAE93}" destId="{DDEC5EDE-DC1E-4D41-8965-DB98B87D85B5}" srcOrd="1" destOrd="0" presId="urn:microsoft.com/office/officeart/2005/8/layout/orgChart1"/>
    <dgm:cxn modelId="{A7698B69-5879-0A40-B4B6-113931023092}" type="presOf" srcId="{EB9C6FF9-6526-5C41-B0EB-1467433CAE93}" destId="{D8B1AA93-35B0-0647-8F3A-3329B828A145}" srcOrd="0" destOrd="0" presId="urn:microsoft.com/office/officeart/2005/8/layout/orgChart1"/>
    <dgm:cxn modelId="{B7399E7B-395A-FD42-AC8E-3B2FB05106F3}" srcId="{4142D9EF-05E0-8042-9400-E0C5E9155A90}" destId="{9092B070-824E-034B-80DD-343008CEB455}" srcOrd="0" destOrd="0" parTransId="{C31F135E-9E0C-AC40-8492-303AA5A21C27}" sibTransId="{6E0D3AE3-4CBA-E648-97E9-D2941481ADC8}"/>
    <dgm:cxn modelId="{7149651F-AE6E-4E4B-A622-4935D54DE534}" type="presOf" srcId="{6F0158BB-B5D3-004B-9E0C-F60845DB6B67}" destId="{2F078B1C-8044-4640-885F-DE2051965B7D}" srcOrd="0" destOrd="0" presId="urn:microsoft.com/office/officeart/2005/8/layout/orgChart1"/>
    <dgm:cxn modelId="{71CD4557-04BC-1C44-8067-C08F7B9D84CC}" type="presOf" srcId="{050C8A71-6F5B-534A-81B5-C0C9A7F81F23}" destId="{527744FB-66B9-D241-BA54-7C83DF6C1535}" srcOrd="0" destOrd="0" presId="urn:microsoft.com/office/officeart/2005/8/layout/orgChart1"/>
    <dgm:cxn modelId="{B8B9C04F-D9E3-D64B-B346-A599B087102A}" type="presOf" srcId="{E120864A-B15D-0D44-AD4A-E7C8BF6394FB}" destId="{8E9EF029-42A6-FF4C-BE20-EF7525282FFA}" srcOrd="1" destOrd="0" presId="urn:microsoft.com/office/officeart/2005/8/layout/orgChart1"/>
    <dgm:cxn modelId="{0598A76B-C092-DF47-8163-BF1F16E3F551}" type="presOf" srcId="{E120864A-B15D-0D44-AD4A-E7C8BF6394FB}" destId="{CED6689E-BABF-104D-A1BD-5F25F53556F6}" srcOrd="0" destOrd="0" presId="urn:microsoft.com/office/officeart/2005/8/layout/orgChart1"/>
    <dgm:cxn modelId="{C812D142-6644-D342-A795-C7B7393C4066}" type="presParOf" srcId="{E70FDE26-5B62-1E4B-88D5-6E870260BB1C}" destId="{D10ACC37-CDB0-4A4F-B6A4-9B5A9BA194E0}" srcOrd="0" destOrd="0" presId="urn:microsoft.com/office/officeart/2005/8/layout/orgChart1"/>
    <dgm:cxn modelId="{589A7A9B-A925-714C-B630-70FD22C89077}" type="presParOf" srcId="{D10ACC37-CDB0-4A4F-B6A4-9B5A9BA194E0}" destId="{D5D8B044-170C-964A-ADBF-83D8C038EB53}" srcOrd="0" destOrd="0" presId="urn:microsoft.com/office/officeart/2005/8/layout/orgChart1"/>
    <dgm:cxn modelId="{35E6ADB4-7952-384E-AE65-CEDFAD19D0E3}" type="presParOf" srcId="{D5D8B044-170C-964A-ADBF-83D8C038EB53}" destId="{4F3C6021-B0D0-B741-99CD-63C074388AF0}" srcOrd="0" destOrd="0" presId="urn:microsoft.com/office/officeart/2005/8/layout/orgChart1"/>
    <dgm:cxn modelId="{64A7E4E8-9C28-FB43-8894-0EE5D778F277}" type="presParOf" srcId="{D5D8B044-170C-964A-ADBF-83D8C038EB53}" destId="{1CA8AED4-67C6-9D4D-BDE5-56C01754F262}" srcOrd="1" destOrd="0" presId="urn:microsoft.com/office/officeart/2005/8/layout/orgChart1"/>
    <dgm:cxn modelId="{D5FA6468-1CB3-B54E-8CF2-65EB9CB4777D}" type="presParOf" srcId="{D10ACC37-CDB0-4A4F-B6A4-9B5A9BA194E0}" destId="{B1131D4F-70F1-FC4A-9C5F-592876C507F4}" srcOrd="1" destOrd="0" presId="urn:microsoft.com/office/officeart/2005/8/layout/orgChart1"/>
    <dgm:cxn modelId="{E326EE6B-087D-064A-B326-396B43CFE4BA}" type="presParOf" srcId="{B1131D4F-70F1-FC4A-9C5F-592876C507F4}" destId="{691B3C31-3B33-4940-A436-6BE86233B6F0}" srcOrd="0" destOrd="0" presId="urn:microsoft.com/office/officeart/2005/8/layout/orgChart1"/>
    <dgm:cxn modelId="{EC21EF62-1650-AE41-855C-06D767930DCF}" type="presParOf" srcId="{B1131D4F-70F1-FC4A-9C5F-592876C507F4}" destId="{B01802FE-A076-6C40-8F66-ADB39C6494E9}" srcOrd="1" destOrd="0" presId="urn:microsoft.com/office/officeart/2005/8/layout/orgChart1"/>
    <dgm:cxn modelId="{4A3C9C94-7573-EB4D-A523-895157EDE54A}" type="presParOf" srcId="{B01802FE-A076-6C40-8F66-ADB39C6494E9}" destId="{F8B814E5-FB93-774A-858D-3D714DB29738}" srcOrd="0" destOrd="0" presId="urn:microsoft.com/office/officeart/2005/8/layout/orgChart1"/>
    <dgm:cxn modelId="{9FA220A6-7973-C641-84C8-2EE922720076}" type="presParOf" srcId="{F8B814E5-FB93-774A-858D-3D714DB29738}" destId="{2F078B1C-8044-4640-885F-DE2051965B7D}" srcOrd="0" destOrd="0" presId="urn:microsoft.com/office/officeart/2005/8/layout/orgChart1"/>
    <dgm:cxn modelId="{2AB2FEF0-A999-A741-A46F-7FA007D44C51}" type="presParOf" srcId="{F8B814E5-FB93-774A-858D-3D714DB29738}" destId="{25053872-A689-D740-B4D4-2273834758CB}" srcOrd="1" destOrd="0" presId="urn:microsoft.com/office/officeart/2005/8/layout/orgChart1"/>
    <dgm:cxn modelId="{652BC7EE-5B4F-D84C-966E-F9FB0CA32CB8}" type="presParOf" srcId="{B01802FE-A076-6C40-8F66-ADB39C6494E9}" destId="{883F1256-4E20-5741-8DD1-134F32625FFD}" srcOrd="1" destOrd="0" presId="urn:microsoft.com/office/officeart/2005/8/layout/orgChart1"/>
    <dgm:cxn modelId="{B20D3900-3CEF-C84A-B085-2DD03FF1406C}" type="presParOf" srcId="{B01802FE-A076-6C40-8F66-ADB39C6494E9}" destId="{1A4B8035-3C82-9A46-9CD1-8A2FF0DA93E4}" srcOrd="2" destOrd="0" presId="urn:microsoft.com/office/officeart/2005/8/layout/orgChart1"/>
    <dgm:cxn modelId="{434BD600-4422-224A-BFDC-F63B1D47588B}" type="presParOf" srcId="{B1131D4F-70F1-FC4A-9C5F-592876C507F4}" destId="{C0885982-D76F-D543-82F6-A015D7F44676}" srcOrd="2" destOrd="0" presId="urn:microsoft.com/office/officeart/2005/8/layout/orgChart1"/>
    <dgm:cxn modelId="{78525C0B-FC78-DB4A-9E7A-C00FE2CD78DA}" type="presParOf" srcId="{B1131D4F-70F1-FC4A-9C5F-592876C507F4}" destId="{E6A06772-A175-384F-BC6F-4304451DD6C2}" srcOrd="3" destOrd="0" presId="urn:microsoft.com/office/officeart/2005/8/layout/orgChart1"/>
    <dgm:cxn modelId="{D6BC320F-DB58-9A43-B5AD-39D6D7873AAC}" type="presParOf" srcId="{E6A06772-A175-384F-BC6F-4304451DD6C2}" destId="{491D89C2-FBD5-AD4B-8287-2C51EA4307A9}" srcOrd="0" destOrd="0" presId="urn:microsoft.com/office/officeart/2005/8/layout/orgChart1"/>
    <dgm:cxn modelId="{8DE24C93-65FA-FD4D-B3E4-78DD9054E765}" type="presParOf" srcId="{491D89C2-FBD5-AD4B-8287-2C51EA4307A9}" destId="{CED6689E-BABF-104D-A1BD-5F25F53556F6}" srcOrd="0" destOrd="0" presId="urn:microsoft.com/office/officeart/2005/8/layout/orgChart1"/>
    <dgm:cxn modelId="{34F94DA7-DCBF-724B-9DFE-2DEA7283858A}" type="presParOf" srcId="{491D89C2-FBD5-AD4B-8287-2C51EA4307A9}" destId="{8E9EF029-42A6-FF4C-BE20-EF7525282FFA}" srcOrd="1" destOrd="0" presId="urn:microsoft.com/office/officeart/2005/8/layout/orgChart1"/>
    <dgm:cxn modelId="{CD0CE1C6-B598-6240-A025-9FA50CB26212}" type="presParOf" srcId="{E6A06772-A175-384F-BC6F-4304451DD6C2}" destId="{5B5A1ACB-A428-6D45-8B07-B74BA1CFA938}" srcOrd="1" destOrd="0" presId="urn:microsoft.com/office/officeart/2005/8/layout/orgChart1"/>
    <dgm:cxn modelId="{1A4CCA54-07F4-4D45-B0E2-2B160F2F26CF}" type="presParOf" srcId="{E6A06772-A175-384F-BC6F-4304451DD6C2}" destId="{11236DA3-678B-5A40-9340-D326F3372C93}" srcOrd="2" destOrd="0" presId="urn:microsoft.com/office/officeart/2005/8/layout/orgChart1"/>
    <dgm:cxn modelId="{CFF8221D-8011-2D40-949D-6E3BBE21360D}" type="presParOf" srcId="{B1131D4F-70F1-FC4A-9C5F-592876C507F4}" destId="{527744FB-66B9-D241-BA54-7C83DF6C1535}" srcOrd="4" destOrd="0" presId="urn:microsoft.com/office/officeart/2005/8/layout/orgChart1"/>
    <dgm:cxn modelId="{1E493DB3-F1B4-3B4F-B811-196CCE095C93}" type="presParOf" srcId="{B1131D4F-70F1-FC4A-9C5F-592876C507F4}" destId="{64E01756-CD62-944C-8C44-28BCCDCB9F02}" srcOrd="5" destOrd="0" presId="urn:microsoft.com/office/officeart/2005/8/layout/orgChart1"/>
    <dgm:cxn modelId="{11283B9D-9BDF-FA41-B175-8416ADEF2865}" type="presParOf" srcId="{64E01756-CD62-944C-8C44-28BCCDCB9F02}" destId="{998EAFED-E46D-4544-81F4-7BA75D0A4BD0}" srcOrd="0" destOrd="0" presId="urn:microsoft.com/office/officeart/2005/8/layout/orgChart1"/>
    <dgm:cxn modelId="{999AEACD-420E-A04B-BDB3-689B2381EACE}" type="presParOf" srcId="{998EAFED-E46D-4544-81F4-7BA75D0A4BD0}" destId="{D8B1AA93-35B0-0647-8F3A-3329B828A145}" srcOrd="0" destOrd="0" presId="urn:microsoft.com/office/officeart/2005/8/layout/orgChart1"/>
    <dgm:cxn modelId="{0831065C-101D-CC44-8DC4-2A6B19CF23E1}" type="presParOf" srcId="{998EAFED-E46D-4544-81F4-7BA75D0A4BD0}" destId="{DDEC5EDE-DC1E-4D41-8965-DB98B87D85B5}" srcOrd="1" destOrd="0" presId="urn:microsoft.com/office/officeart/2005/8/layout/orgChart1"/>
    <dgm:cxn modelId="{F61F0A93-2E84-A643-817A-A366138667A5}" type="presParOf" srcId="{64E01756-CD62-944C-8C44-28BCCDCB9F02}" destId="{1F3135E6-B941-4B43-A102-EFFBF6B26EBA}" srcOrd="1" destOrd="0" presId="urn:microsoft.com/office/officeart/2005/8/layout/orgChart1"/>
    <dgm:cxn modelId="{487A7E8F-9A34-7041-BFBC-4BC5462899DD}" type="presParOf" srcId="{64E01756-CD62-944C-8C44-28BCCDCB9F02}" destId="{461316B6-DA0C-924B-9FD1-BD9C79358DD6}" srcOrd="2" destOrd="0" presId="urn:microsoft.com/office/officeart/2005/8/layout/orgChart1"/>
    <dgm:cxn modelId="{618E0085-ECAF-0E49-AEFC-0608B7962820}" type="presParOf" srcId="{D10ACC37-CDB0-4A4F-B6A4-9B5A9BA194E0}" destId="{74561537-0AE2-ED45-9E25-845CF0BCF2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1A862-60EB-41CD-B731-A538F0290BC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FEDED4-5DFA-460F-87CD-23B54DCBF215}">
      <dgm:prSet phldrT="[Text]" custT="1"/>
      <dgm:spPr/>
      <dgm:t>
        <a:bodyPr/>
        <a:lstStyle/>
        <a:p>
          <a:r>
            <a:rPr lang="en-US" sz="3600" dirty="0"/>
            <a:t>Disclose</a:t>
          </a:r>
        </a:p>
      </dgm:t>
    </dgm:pt>
    <dgm:pt modelId="{2138D0A1-455B-4EC6-B841-94D092B0D178}" type="parTrans" cxnId="{4F64508E-8BBC-4015-AD9C-003C091B693B}">
      <dgm:prSet/>
      <dgm:spPr/>
      <dgm:t>
        <a:bodyPr/>
        <a:lstStyle/>
        <a:p>
          <a:endParaRPr lang="en-US"/>
        </a:p>
      </dgm:t>
    </dgm:pt>
    <dgm:pt modelId="{3E1D88E7-DBF3-46F2-8D9B-10928B2580CE}" type="sibTrans" cxnId="{4F64508E-8BBC-4015-AD9C-003C091B693B}">
      <dgm:prSet/>
      <dgm:spPr/>
      <dgm:t>
        <a:bodyPr/>
        <a:lstStyle/>
        <a:p>
          <a:endParaRPr lang="en-US" dirty="0"/>
        </a:p>
      </dgm:t>
    </dgm:pt>
    <dgm:pt modelId="{F5A2FF64-1A43-4CD3-96AD-8CA6748619DF}">
      <dgm:prSet phldrT="[Text]" custT="1"/>
      <dgm:spPr/>
      <dgm:t>
        <a:bodyPr/>
        <a:lstStyle/>
        <a:p>
          <a:r>
            <a:rPr lang="en-US" sz="3600" dirty="0"/>
            <a:t>Discuss</a:t>
          </a:r>
        </a:p>
      </dgm:t>
    </dgm:pt>
    <dgm:pt modelId="{DC14EE8E-FB7D-47DF-8210-6055872D4DA0}" type="parTrans" cxnId="{7A8D0058-2083-48EC-ADB7-9BB942A07450}">
      <dgm:prSet/>
      <dgm:spPr/>
      <dgm:t>
        <a:bodyPr/>
        <a:lstStyle/>
        <a:p>
          <a:endParaRPr lang="en-US"/>
        </a:p>
      </dgm:t>
    </dgm:pt>
    <dgm:pt modelId="{4AA3E488-C5B5-486A-904B-6F8A6CA8307E}" type="sibTrans" cxnId="{7A8D0058-2083-48EC-ADB7-9BB942A07450}">
      <dgm:prSet/>
      <dgm:spPr/>
      <dgm:t>
        <a:bodyPr/>
        <a:lstStyle/>
        <a:p>
          <a:endParaRPr lang="en-US" dirty="0"/>
        </a:p>
      </dgm:t>
    </dgm:pt>
    <dgm:pt modelId="{BFC165CB-A9BB-4A31-9AFE-546BBF8AC6BB}">
      <dgm:prSet phldrT="[Text]" custT="1"/>
      <dgm:spPr/>
      <dgm:t>
        <a:bodyPr/>
        <a:lstStyle/>
        <a:p>
          <a:r>
            <a:rPr lang="en-US" sz="3600" dirty="0"/>
            <a:t>Document</a:t>
          </a:r>
        </a:p>
      </dgm:t>
    </dgm:pt>
    <dgm:pt modelId="{B3465B54-368E-432A-B07B-5173DCAEE862}" type="parTrans" cxnId="{8F113281-B63E-4929-B079-5192A7C26E73}">
      <dgm:prSet/>
      <dgm:spPr/>
      <dgm:t>
        <a:bodyPr/>
        <a:lstStyle/>
        <a:p>
          <a:endParaRPr lang="en-US"/>
        </a:p>
      </dgm:t>
    </dgm:pt>
    <dgm:pt modelId="{57459D0B-36CD-4C40-8384-51D6DAA72FAA}" type="sibTrans" cxnId="{8F113281-B63E-4929-B079-5192A7C26E73}">
      <dgm:prSet/>
      <dgm:spPr/>
      <dgm:t>
        <a:bodyPr/>
        <a:lstStyle/>
        <a:p>
          <a:endParaRPr lang="en-US"/>
        </a:p>
      </dgm:t>
    </dgm:pt>
    <dgm:pt modelId="{04B42DF8-2C49-4D40-9E52-DBBED0B933F8}" type="pres">
      <dgm:prSet presAssocID="{D501A862-60EB-41CD-B731-A538F0290B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4CDB6C-313F-4D24-9305-142E78C8FA6A}" type="pres">
      <dgm:prSet presAssocID="{FFFEDED4-5DFA-460F-87CD-23B54DCBF2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AA748-8243-474C-A587-B31B061D495A}" type="pres">
      <dgm:prSet presAssocID="{3E1D88E7-DBF3-46F2-8D9B-10928B2580C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26E9724-0E0D-48A3-BC2A-12E83CC8D18F}" type="pres">
      <dgm:prSet presAssocID="{3E1D88E7-DBF3-46F2-8D9B-10928B2580C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37A169A-CE5E-4FB8-B454-CF2F1E66196E}" type="pres">
      <dgm:prSet presAssocID="{F5A2FF64-1A43-4CD3-96AD-8CA6748619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5C466-7083-4FC5-AB17-F9C8166C6D83}" type="pres">
      <dgm:prSet presAssocID="{4AA3E488-C5B5-486A-904B-6F8A6CA8307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38B3641-257D-4BAC-9665-3E7BD727CAD9}" type="pres">
      <dgm:prSet presAssocID="{4AA3E488-C5B5-486A-904B-6F8A6CA8307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6A488C4-10D0-476D-B825-20E393F40CCD}" type="pres">
      <dgm:prSet presAssocID="{BFC165CB-A9BB-4A31-9AFE-546BBF8AC6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50CEA-F6A6-4603-968F-FDCFA1150850}" type="presOf" srcId="{FFFEDED4-5DFA-460F-87CD-23B54DCBF215}" destId="{234CDB6C-313F-4D24-9305-142E78C8FA6A}" srcOrd="0" destOrd="0" presId="urn:microsoft.com/office/officeart/2005/8/layout/process1"/>
    <dgm:cxn modelId="{7E9B4235-207C-4DC7-918F-1D7B8652C160}" type="presOf" srcId="{F5A2FF64-1A43-4CD3-96AD-8CA6748619DF}" destId="{C37A169A-CE5E-4FB8-B454-CF2F1E66196E}" srcOrd="0" destOrd="0" presId="urn:microsoft.com/office/officeart/2005/8/layout/process1"/>
    <dgm:cxn modelId="{4F64508E-8BBC-4015-AD9C-003C091B693B}" srcId="{D501A862-60EB-41CD-B731-A538F0290BCD}" destId="{FFFEDED4-5DFA-460F-87CD-23B54DCBF215}" srcOrd="0" destOrd="0" parTransId="{2138D0A1-455B-4EC6-B841-94D092B0D178}" sibTransId="{3E1D88E7-DBF3-46F2-8D9B-10928B2580CE}"/>
    <dgm:cxn modelId="{82CF2801-0123-4849-A1B6-9D11F0547C7F}" type="presOf" srcId="{3E1D88E7-DBF3-46F2-8D9B-10928B2580CE}" destId="{F26E9724-0E0D-48A3-BC2A-12E83CC8D18F}" srcOrd="1" destOrd="0" presId="urn:microsoft.com/office/officeart/2005/8/layout/process1"/>
    <dgm:cxn modelId="{304BD687-916C-4D67-9610-7F6DC00D4D29}" type="presOf" srcId="{BFC165CB-A9BB-4A31-9AFE-546BBF8AC6BB}" destId="{F6A488C4-10D0-476D-B825-20E393F40CCD}" srcOrd="0" destOrd="0" presId="urn:microsoft.com/office/officeart/2005/8/layout/process1"/>
    <dgm:cxn modelId="{7A8D0058-2083-48EC-ADB7-9BB942A07450}" srcId="{D501A862-60EB-41CD-B731-A538F0290BCD}" destId="{F5A2FF64-1A43-4CD3-96AD-8CA6748619DF}" srcOrd="1" destOrd="0" parTransId="{DC14EE8E-FB7D-47DF-8210-6055872D4DA0}" sibTransId="{4AA3E488-C5B5-486A-904B-6F8A6CA8307E}"/>
    <dgm:cxn modelId="{167C65A7-FF77-4782-956B-8C8578693C27}" type="presOf" srcId="{D501A862-60EB-41CD-B731-A538F0290BCD}" destId="{04B42DF8-2C49-4D40-9E52-DBBED0B933F8}" srcOrd="0" destOrd="0" presId="urn:microsoft.com/office/officeart/2005/8/layout/process1"/>
    <dgm:cxn modelId="{8F113281-B63E-4929-B079-5192A7C26E73}" srcId="{D501A862-60EB-41CD-B731-A538F0290BCD}" destId="{BFC165CB-A9BB-4A31-9AFE-546BBF8AC6BB}" srcOrd="2" destOrd="0" parTransId="{B3465B54-368E-432A-B07B-5173DCAEE862}" sibTransId="{57459D0B-36CD-4C40-8384-51D6DAA72FAA}"/>
    <dgm:cxn modelId="{B7D7D84B-D5BE-46DF-A97F-80CFCD4CA900}" type="presOf" srcId="{3E1D88E7-DBF3-46F2-8D9B-10928B2580CE}" destId="{D25AA748-8243-474C-A587-B31B061D495A}" srcOrd="0" destOrd="0" presId="urn:microsoft.com/office/officeart/2005/8/layout/process1"/>
    <dgm:cxn modelId="{CB4E9708-EB6E-4B29-AC4D-2DA7588435E2}" type="presOf" srcId="{4AA3E488-C5B5-486A-904B-6F8A6CA8307E}" destId="{938B3641-257D-4BAC-9665-3E7BD727CAD9}" srcOrd="1" destOrd="0" presId="urn:microsoft.com/office/officeart/2005/8/layout/process1"/>
    <dgm:cxn modelId="{F3155655-B698-4B04-B8B6-5088119524B1}" type="presOf" srcId="{4AA3E488-C5B5-486A-904B-6F8A6CA8307E}" destId="{E5D5C466-7083-4FC5-AB17-F9C8166C6D83}" srcOrd="0" destOrd="0" presId="urn:microsoft.com/office/officeart/2005/8/layout/process1"/>
    <dgm:cxn modelId="{6D95D940-765C-4DF7-9F44-CC3313224839}" type="presParOf" srcId="{04B42DF8-2C49-4D40-9E52-DBBED0B933F8}" destId="{234CDB6C-313F-4D24-9305-142E78C8FA6A}" srcOrd="0" destOrd="0" presId="urn:microsoft.com/office/officeart/2005/8/layout/process1"/>
    <dgm:cxn modelId="{83F7042B-007D-4AA5-B1F3-5EF42F1AB354}" type="presParOf" srcId="{04B42DF8-2C49-4D40-9E52-DBBED0B933F8}" destId="{D25AA748-8243-474C-A587-B31B061D495A}" srcOrd="1" destOrd="0" presId="urn:microsoft.com/office/officeart/2005/8/layout/process1"/>
    <dgm:cxn modelId="{62E723F8-550D-4C66-9013-A3E093541519}" type="presParOf" srcId="{D25AA748-8243-474C-A587-B31B061D495A}" destId="{F26E9724-0E0D-48A3-BC2A-12E83CC8D18F}" srcOrd="0" destOrd="0" presId="urn:microsoft.com/office/officeart/2005/8/layout/process1"/>
    <dgm:cxn modelId="{5D9AD218-CB24-4314-B4EB-F78DB2229510}" type="presParOf" srcId="{04B42DF8-2C49-4D40-9E52-DBBED0B933F8}" destId="{C37A169A-CE5E-4FB8-B454-CF2F1E66196E}" srcOrd="2" destOrd="0" presId="urn:microsoft.com/office/officeart/2005/8/layout/process1"/>
    <dgm:cxn modelId="{5560C4F9-6390-4D1D-A23A-38FC3424BB1E}" type="presParOf" srcId="{04B42DF8-2C49-4D40-9E52-DBBED0B933F8}" destId="{E5D5C466-7083-4FC5-AB17-F9C8166C6D83}" srcOrd="3" destOrd="0" presId="urn:microsoft.com/office/officeart/2005/8/layout/process1"/>
    <dgm:cxn modelId="{E6499C8A-092C-43AD-B69A-A6E6118E8312}" type="presParOf" srcId="{E5D5C466-7083-4FC5-AB17-F9C8166C6D83}" destId="{938B3641-257D-4BAC-9665-3E7BD727CAD9}" srcOrd="0" destOrd="0" presId="urn:microsoft.com/office/officeart/2005/8/layout/process1"/>
    <dgm:cxn modelId="{2C7E0419-1104-4CCC-AA67-56B2A736EAC8}" type="presParOf" srcId="{04B42DF8-2C49-4D40-9E52-DBBED0B933F8}" destId="{F6A488C4-10D0-476D-B825-20E393F40CC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744FB-66B9-D241-BA54-7C83DF6C1535}">
      <dsp:nvSpPr>
        <dsp:cNvPr id="0" name=""/>
        <dsp:cNvSpPr/>
      </dsp:nvSpPr>
      <dsp:spPr>
        <a:xfrm>
          <a:off x="5343525" y="2119593"/>
          <a:ext cx="3780583" cy="656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67"/>
              </a:lnTo>
              <a:lnTo>
                <a:pt x="3780583" y="328067"/>
              </a:lnTo>
              <a:lnTo>
                <a:pt x="3780583" y="656134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85982-D76F-D543-82F6-A015D7F44676}">
      <dsp:nvSpPr>
        <dsp:cNvPr id="0" name=""/>
        <dsp:cNvSpPr/>
      </dsp:nvSpPr>
      <dsp:spPr>
        <a:xfrm>
          <a:off x="5297804" y="2119593"/>
          <a:ext cx="91440" cy="656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134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B3C31-3B33-4940-A436-6BE86233B6F0}">
      <dsp:nvSpPr>
        <dsp:cNvPr id="0" name=""/>
        <dsp:cNvSpPr/>
      </dsp:nvSpPr>
      <dsp:spPr>
        <a:xfrm>
          <a:off x="1562941" y="2119593"/>
          <a:ext cx="3780583" cy="656134"/>
        </a:xfrm>
        <a:custGeom>
          <a:avLst/>
          <a:gdLst/>
          <a:ahLst/>
          <a:cxnLst/>
          <a:rect l="0" t="0" r="0" b="0"/>
          <a:pathLst>
            <a:path>
              <a:moveTo>
                <a:pt x="3780583" y="0"/>
              </a:moveTo>
              <a:lnTo>
                <a:pt x="3780583" y="328067"/>
              </a:lnTo>
              <a:lnTo>
                <a:pt x="0" y="328067"/>
              </a:lnTo>
              <a:lnTo>
                <a:pt x="0" y="656134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C6021-B0D0-B741-99CD-63C074388AF0}">
      <dsp:nvSpPr>
        <dsp:cNvPr id="0" name=""/>
        <dsp:cNvSpPr/>
      </dsp:nvSpPr>
      <dsp:spPr>
        <a:xfrm>
          <a:off x="3781300" y="557368"/>
          <a:ext cx="3124448" cy="156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Legislative Auditor</a:t>
          </a:r>
        </a:p>
      </dsp:txBody>
      <dsp:txXfrm>
        <a:off x="3781300" y="557368"/>
        <a:ext cx="3124448" cy="1562224"/>
      </dsp:txXfrm>
    </dsp:sp>
    <dsp:sp modelId="{2F078B1C-8044-4640-885F-DE2051965B7D}">
      <dsp:nvSpPr>
        <dsp:cNvPr id="0" name=""/>
        <dsp:cNvSpPr/>
      </dsp:nvSpPr>
      <dsp:spPr>
        <a:xfrm>
          <a:off x="717" y="2775727"/>
          <a:ext cx="3124448" cy="1562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Program Evaluation Division</a:t>
          </a:r>
        </a:p>
      </dsp:txBody>
      <dsp:txXfrm>
        <a:off x="717" y="2775727"/>
        <a:ext cx="3124448" cy="1562224"/>
      </dsp:txXfrm>
    </dsp:sp>
    <dsp:sp modelId="{CED6689E-BABF-104D-A1BD-5F25F53556F6}">
      <dsp:nvSpPr>
        <dsp:cNvPr id="0" name=""/>
        <dsp:cNvSpPr/>
      </dsp:nvSpPr>
      <dsp:spPr>
        <a:xfrm>
          <a:off x="3781300" y="2775727"/>
          <a:ext cx="3124448" cy="1562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Financial Audit Division</a:t>
          </a:r>
        </a:p>
      </dsp:txBody>
      <dsp:txXfrm>
        <a:off x="3781300" y="2775727"/>
        <a:ext cx="3124448" cy="1562224"/>
      </dsp:txXfrm>
    </dsp:sp>
    <dsp:sp modelId="{D8B1AA93-35B0-0647-8F3A-3329B828A145}">
      <dsp:nvSpPr>
        <dsp:cNvPr id="0" name=""/>
        <dsp:cNvSpPr/>
      </dsp:nvSpPr>
      <dsp:spPr>
        <a:xfrm>
          <a:off x="7561883" y="2775727"/>
          <a:ext cx="3124448" cy="1562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Special Reviews</a:t>
          </a:r>
        </a:p>
      </dsp:txBody>
      <dsp:txXfrm>
        <a:off x="7561883" y="2775727"/>
        <a:ext cx="3124448" cy="1562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CDB6C-313F-4D24-9305-142E78C8FA6A}">
      <dsp:nvSpPr>
        <dsp:cNvPr id="0" name=""/>
        <dsp:cNvSpPr/>
      </dsp:nvSpPr>
      <dsp:spPr>
        <a:xfrm>
          <a:off x="9018" y="1517937"/>
          <a:ext cx="2695674" cy="1617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Disclose</a:t>
          </a:r>
        </a:p>
      </dsp:txBody>
      <dsp:txXfrm>
        <a:off x="56390" y="1565309"/>
        <a:ext cx="2600930" cy="1522660"/>
      </dsp:txXfrm>
    </dsp:sp>
    <dsp:sp modelId="{D25AA748-8243-474C-A587-B31B061D495A}">
      <dsp:nvSpPr>
        <dsp:cNvPr id="0" name=""/>
        <dsp:cNvSpPr/>
      </dsp:nvSpPr>
      <dsp:spPr>
        <a:xfrm>
          <a:off x="2974260" y="1992376"/>
          <a:ext cx="571482" cy="668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974260" y="2126081"/>
        <a:ext cx="400037" cy="401117"/>
      </dsp:txXfrm>
    </dsp:sp>
    <dsp:sp modelId="{C37A169A-CE5E-4FB8-B454-CF2F1E66196E}">
      <dsp:nvSpPr>
        <dsp:cNvPr id="0" name=""/>
        <dsp:cNvSpPr/>
      </dsp:nvSpPr>
      <dsp:spPr>
        <a:xfrm>
          <a:off x="3782962" y="1517937"/>
          <a:ext cx="2695674" cy="16174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Discuss</a:t>
          </a:r>
        </a:p>
      </dsp:txBody>
      <dsp:txXfrm>
        <a:off x="3830334" y="1565309"/>
        <a:ext cx="2600930" cy="1522660"/>
      </dsp:txXfrm>
    </dsp:sp>
    <dsp:sp modelId="{E5D5C466-7083-4FC5-AB17-F9C8166C6D83}">
      <dsp:nvSpPr>
        <dsp:cNvPr id="0" name=""/>
        <dsp:cNvSpPr/>
      </dsp:nvSpPr>
      <dsp:spPr>
        <a:xfrm>
          <a:off x="6748204" y="1992376"/>
          <a:ext cx="571482" cy="6685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748204" y="2126081"/>
        <a:ext cx="400037" cy="401117"/>
      </dsp:txXfrm>
    </dsp:sp>
    <dsp:sp modelId="{F6A488C4-10D0-476D-B825-20E393F40CCD}">
      <dsp:nvSpPr>
        <dsp:cNvPr id="0" name=""/>
        <dsp:cNvSpPr/>
      </dsp:nvSpPr>
      <dsp:spPr>
        <a:xfrm>
          <a:off x="7556906" y="1517937"/>
          <a:ext cx="2695674" cy="16174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Document</a:t>
          </a:r>
        </a:p>
      </dsp:txBody>
      <dsp:txXfrm>
        <a:off x="7604278" y="1565309"/>
        <a:ext cx="2600930" cy="1522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15610"/>
            <a:ext cx="7313507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pPr algn="ctr"/>
            <a:r>
              <a:rPr lang="en-US" sz="1500" b="1" dirty="0" smtClean="0">
                <a:solidFill>
                  <a:schemeClr val="tx2"/>
                </a:solidFill>
                <a:latin typeface="NeueHaasGroteskText Std" panose="020B0504020202020204" pitchFamily="34" charset="0"/>
              </a:rPr>
              <a:t>Legislative-Citizen Commission on Minnesota Resources</a:t>
            </a:r>
            <a:endParaRPr lang="en-US" sz="1500" b="1" dirty="0">
              <a:solidFill>
                <a:schemeClr val="tx2"/>
              </a:solidFill>
              <a:latin typeface="NeueHaasGroteskText Std" panose="020B05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NeueHaasGroteskText Std" panose="020B0504020202020204" pitchFamily="34" charset="0"/>
              </a:rPr>
              <a:t>July 18, 2018</a:t>
            </a:r>
            <a:endParaRPr lang="en-US" dirty="0">
              <a:solidFill>
                <a:schemeClr val="tx2"/>
              </a:solidFill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5310" y="9151137"/>
            <a:ext cx="2875630" cy="38659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  <a:latin typeface="NeueHaasGroteskText Std" panose="020B0504020202020204" pitchFamily="34" charset="0"/>
              </a:rPr>
              <a:t>Office of the Legislative Auditor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22384" y="9151137"/>
            <a:ext cx="2877506" cy="38659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solidFill>
                  <a:schemeClr val="tx2"/>
                </a:solidFill>
                <a:latin typeface="NeueHaasGroteskText Std" panose="020B0504020202020204" pitchFamily="34" charset="0"/>
              </a:rPr>
              <a:t>‹#›</a:t>
            </a:fld>
            <a:endParaRPr lang="en-US" dirty="0">
              <a:solidFill>
                <a:schemeClr val="tx2"/>
              </a:solidFill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48507"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8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3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6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48507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2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48507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5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6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48507"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8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48507"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9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6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9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innesota 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44" y="750821"/>
            <a:ext cx="6473111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innesota 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43" y="750821"/>
            <a:ext cx="6473113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0778"/>
            <a:ext cx="3617495" cy="4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500619"/>
            <a:ext cx="3272835" cy="13745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50" y="328603"/>
            <a:ext cx="5606537" cy="7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144033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pic>
        <p:nvPicPr>
          <p:cNvPr id="13" name="Picture 12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238162"/>
            <a:ext cx="3272835" cy="1374590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18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11337" y="303312"/>
            <a:ext cx="370670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2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the Legislative Auditor</a:t>
            </a:r>
          </a:p>
          <a:p>
            <a:r>
              <a:rPr lang="en-US" sz="1200" dirty="0">
                <a:solidFill>
                  <a:srgbClr val="042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Minnesota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2391" y="340417"/>
            <a:ext cx="110956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0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1" name="Picture 10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" y="5483410"/>
            <a:ext cx="3272835" cy="13745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1623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3961"/>
            <a:ext cx="4694327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88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212036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765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22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0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22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60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851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17405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90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100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27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97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16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743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3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68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4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39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6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25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550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91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15122457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0184444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4125788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92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481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58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192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341153131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166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15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6409422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96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258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9501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337424757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3373746221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699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Here | mn.gov/websiteurl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63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0676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8538044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190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7/17/2018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Optional Tagline Goes Here </a:t>
            </a:r>
            <a:r>
              <a:rPr lang="en-US" dirty="0">
                <a:solidFill>
                  <a:srgbClr val="78BE21"/>
                </a:solidFill>
              </a:rPr>
              <a:t>|</a:t>
            </a:r>
            <a:r>
              <a:rPr lang="en-US" dirty="0">
                <a:solidFill>
                  <a:srgbClr val="FFFFFF"/>
                </a:solidFill>
              </a:rPr>
              <a:t> mn.gov/websiteurl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159784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187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</a:t>
            </a:r>
            <a:r>
              <a:rPr lang="en-US" dirty="0">
                <a:solidFill>
                  <a:srgbClr val="003865"/>
                </a:solidFill>
              </a:rPr>
              <a:t> | </a:t>
            </a:r>
            <a:r>
              <a:rPr lang="en-US" dirty="0">
                <a:solidFill>
                  <a:srgbClr val="000000"/>
                </a:solidFill>
              </a:rPr>
              <a:t>mn.gov/websiteurl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3865"/>
                </a:solidFill>
              </a:rPr>
              <a:pPr/>
              <a:t>‹#›</a:t>
            </a:fld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159784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7/17/2018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7/17/2018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Optional Tagline Goes Here </a:t>
            </a:r>
            <a:r>
              <a:rPr lang="en-US" dirty="0">
                <a:solidFill>
                  <a:srgbClr val="003865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 mn.gov/websiteurl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Legislative-Citizen Commission on Minnesota Resources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July 18, </a:t>
            </a:r>
            <a:r>
              <a:rPr lang="en-US" sz="2800" dirty="0"/>
              <a:t>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02467" y="5644884"/>
            <a:ext cx="6587067" cy="1041666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US" sz="2000" dirty="0"/>
              <a:t>James Nobles </a:t>
            </a:r>
            <a:r>
              <a:rPr lang="en-US" sz="2000" dirty="0">
                <a:solidFill>
                  <a:schemeClr val="accent1"/>
                </a:solidFill>
              </a:rPr>
              <a:t>|</a:t>
            </a:r>
            <a:r>
              <a:rPr lang="en-US" sz="2000" dirty="0"/>
              <a:t> Legislative Auditor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Christopher Buse </a:t>
            </a:r>
            <a:r>
              <a:rPr lang="en-US" sz="2000" dirty="0">
                <a:solidFill>
                  <a:schemeClr val="accent1"/>
                </a:solidFill>
              </a:rPr>
              <a:t>|</a:t>
            </a:r>
            <a:r>
              <a:rPr lang="en-US" sz="2000" dirty="0"/>
              <a:t> Deputy Legislative Auditor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2000" dirty="0"/>
              <a:t>Tracy Gebhard | Audit Director</a:t>
            </a:r>
          </a:p>
        </p:txBody>
      </p:sp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 descr="Graphic showing that the agency was in generally noncompliant with finance-related laws and regulations" title="Legal Compliance Meter">
            <a:extLst>
              <a:ext uri="{FF2B5EF4-FFF2-40B4-BE49-F238E27FC236}">
                <a16:creationId xmlns:a16="http://schemas.microsoft.com/office/drawing/2014/main" id="{CC79ADD3-36BB-6D40-B151-6E8BF4729985}"/>
              </a:ext>
            </a:extLst>
          </p:cNvPr>
          <p:cNvSpPr/>
          <p:nvPr/>
        </p:nvSpPr>
        <p:spPr>
          <a:xfrm>
            <a:off x="6739280" y="337323"/>
            <a:ext cx="4328932" cy="2753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142C65-5A7E-F241-A27F-24CF71BD3A33}"/>
              </a:ext>
            </a:extLst>
          </p:cNvPr>
          <p:cNvSpPr/>
          <p:nvPr/>
        </p:nvSpPr>
        <p:spPr>
          <a:xfrm>
            <a:off x="1082442" y="337323"/>
            <a:ext cx="4328932" cy="2753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7D482C-68C6-0C41-BACD-FF868B80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724AAF-C014-D040-A289-4AABCFB0E859}"/>
              </a:ext>
            </a:extLst>
          </p:cNvPr>
          <p:cNvGrpSpPr/>
          <p:nvPr/>
        </p:nvGrpSpPr>
        <p:grpSpPr>
          <a:xfrm>
            <a:off x="6932428" y="1069863"/>
            <a:ext cx="3942636" cy="2425801"/>
            <a:chOff x="8033916" y="527371"/>
            <a:chExt cx="4164300" cy="2500313"/>
          </a:xfrm>
        </p:grpSpPr>
        <p:sp>
          <p:nvSpPr>
            <p:cNvPr id="13" name="Arc 12" descr="Meter shows that controls are generally adequate" title="Conclusion Graphic">
              <a:extLst>
                <a:ext uri="{FF2B5EF4-FFF2-40B4-BE49-F238E27FC236}">
                  <a16:creationId xmlns:a16="http://schemas.microsoft.com/office/drawing/2014/main" id="{0A6A0B65-B4A0-C240-849C-60C30748DDDD}"/>
                </a:ext>
              </a:extLst>
            </p:cNvPr>
            <p:cNvSpPr/>
            <p:nvPr/>
          </p:nvSpPr>
          <p:spPr>
            <a:xfrm>
              <a:off x="8748291" y="527371"/>
              <a:ext cx="2686050" cy="2500313"/>
            </a:xfrm>
            <a:prstGeom prst="arc">
              <a:avLst>
                <a:gd name="adj1" fmla="val 10757441"/>
                <a:gd name="adj2" fmla="val 141684"/>
              </a:avLst>
            </a:prstGeom>
            <a:noFill/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06E293-7303-A44A-859E-F5FC50A350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07911" y="974513"/>
              <a:ext cx="483404" cy="803016"/>
            </a:xfrm>
            <a:prstGeom prst="line">
              <a:avLst/>
            </a:prstGeom>
            <a:ln w="101600" cap="rnd">
              <a:solidFill>
                <a:srgbClr val="00B05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A55C76-84D3-7F4D-8D9D-3E144C406000}"/>
                </a:ext>
              </a:extLst>
            </p:cNvPr>
            <p:cNvSpPr txBox="1"/>
            <p:nvPr/>
          </p:nvSpPr>
          <p:spPr>
            <a:xfrm>
              <a:off x="8033916" y="1984696"/>
              <a:ext cx="2108757" cy="475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Noncompliant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99E327-1340-B349-82C2-DEBA3CE608FE}"/>
                </a:ext>
              </a:extLst>
            </p:cNvPr>
            <p:cNvSpPr txBox="1"/>
            <p:nvPr/>
          </p:nvSpPr>
          <p:spPr>
            <a:xfrm>
              <a:off x="10612771" y="1980210"/>
              <a:ext cx="1585445" cy="475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Compliant</a:t>
              </a:r>
            </a:p>
          </p:txBody>
        </p:sp>
      </p:grpSp>
      <p:grpSp>
        <p:nvGrpSpPr>
          <p:cNvPr id="20" name="Group 19" descr="Graphic that illustrates that controls were generally inadequate" title="Internal Control Meter">
            <a:extLst>
              <a:ext uri="{FF2B5EF4-FFF2-40B4-BE49-F238E27FC236}">
                <a16:creationId xmlns:a16="http://schemas.microsoft.com/office/drawing/2014/main" id="{CCA2B2EC-CA91-1640-81D1-618220A82890}"/>
              </a:ext>
            </a:extLst>
          </p:cNvPr>
          <p:cNvGrpSpPr/>
          <p:nvPr/>
        </p:nvGrpSpPr>
        <p:grpSpPr>
          <a:xfrm>
            <a:off x="1319514" y="1110107"/>
            <a:ext cx="3871527" cy="2425801"/>
            <a:chOff x="8033916" y="527371"/>
            <a:chExt cx="4089193" cy="2500313"/>
          </a:xfrm>
        </p:grpSpPr>
        <p:sp>
          <p:nvSpPr>
            <p:cNvPr id="21" name="Arc 20" descr="Meter shows that controls are generally adequate" title="Conclusion Graphic">
              <a:extLst>
                <a:ext uri="{FF2B5EF4-FFF2-40B4-BE49-F238E27FC236}">
                  <a16:creationId xmlns:a16="http://schemas.microsoft.com/office/drawing/2014/main" id="{76EDDEFF-FA6C-9844-9DE3-0F234A4E1FE2}"/>
                </a:ext>
              </a:extLst>
            </p:cNvPr>
            <p:cNvSpPr/>
            <p:nvPr/>
          </p:nvSpPr>
          <p:spPr>
            <a:xfrm>
              <a:off x="8748291" y="527371"/>
              <a:ext cx="2686050" cy="2500313"/>
            </a:xfrm>
            <a:prstGeom prst="arc">
              <a:avLst>
                <a:gd name="adj1" fmla="val 10757441"/>
                <a:gd name="adj2" fmla="val 141684"/>
              </a:avLst>
            </a:prstGeom>
            <a:noFill/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F64044-CD05-744A-BABA-92B358DF3F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4226" y="933033"/>
              <a:ext cx="457090" cy="844497"/>
            </a:xfrm>
            <a:prstGeom prst="line">
              <a:avLst/>
            </a:prstGeom>
            <a:ln w="101600" cap="rnd">
              <a:solidFill>
                <a:srgbClr val="00B05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D3E3BD-1C47-D349-B01D-75561194C4D8}"/>
                </a:ext>
              </a:extLst>
            </p:cNvPr>
            <p:cNvSpPr txBox="1"/>
            <p:nvPr/>
          </p:nvSpPr>
          <p:spPr>
            <a:xfrm>
              <a:off x="8033916" y="1984696"/>
              <a:ext cx="1735523" cy="475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Inadequate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436E1B-B607-0D4A-AADF-41A4E18EA8F1}"/>
                </a:ext>
              </a:extLst>
            </p:cNvPr>
            <p:cNvSpPr txBox="1"/>
            <p:nvPr/>
          </p:nvSpPr>
          <p:spPr>
            <a:xfrm>
              <a:off x="10612771" y="1980210"/>
              <a:ext cx="1510338" cy="475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Adequate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A053080-0535-2B47-969E-8B486A2EC4A8}"/>
              </a:ext>
            </a:extLst>
          </p:cNvPr>
          <p:cNvSpPr txBox="1"/>
          <p:nvPr/>
        </p:nvSpPr>
        <p:spPr>
          <a:xfrm>
            <a:off x="2033367" y="337323"/>
            <a:ext cx="254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C2C2C"/>
                </a:solidFill>
              </a:rPr>
              <a:t>Internal 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805C5-6DA5-BE4F-9584-CA5DC0E6E8D1}"/>
              </a:ext>
            </a:extLst>
          </p:cNvPr>
          <p:cNvSpPr txBox="1"/>
          <p:nvPr/>
        </p:nvSpPr>
        <p:spPr>
          <a:xfrm>
            <a:off x="7492625" y="303055"/>
            <a:ext cx="2775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C2C2C"/>
                </a:solidFill>
              </a:rPr>
              <a:t>Legal Compliance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C2A272D-3364-9042-B38A-9B35D08A5ECD}"/>
              </a:ext>
            </a:extLst>
          </p:cNvPr>
          <p:cNvSpPr txBox="1">
            <a:spLocks/>
          </p:cNvSpPr>
          <p:nvPr/>
        </p:nvSpPr>
        <p:spPr>
          <a:xfrm>
            <a:off x="1082442" y="3243264"/>
            <a:ext cx="9985770" cy="220804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3200" b="1" dirty="0"/>
              <a:t>Findings</a:t>
            </a:r>
          </a:p>
          <a:p>
            <a:pPr marL="344488" indent="-344488">
              <a:spcBef>
                <a:spcPts val="0"/>
              </a:spcBef>
              <a:spcAft>
                <a:spcPts val="600"/>
              </a:spcAft>
              <a:buClr>
                <a:srgbClr val="78BE21"/>
              </a:buClr>
              <a:buFont typeface="Wingdings" pitchFamily="2" charset="2"/>
              <a:buChar char="ü"/>
            </a:pPr>
            <a:r>
              <a:rPr lang="en-US" sz="2400" b="1" dirty="0"/>
              <a:t>No issues with grant and easement expenditures</a:t>
            </a:r>
          </a:p>
          <a:p>
            <a:pPr marL="344488" indent="-344488">
              <a:spcBef>
                <a:spcPts val="0"/>
              </a:spcBef>
              <a:spcAft>
                <a:spcPts val="600"/>
              </a:spcAft>
              <a:buClr>
                <a:srgbClr val="78BE21"/>
              </a:buClr>
              <a:buFont typeface="Wingdings" pitchFamily="2" charset="2"/>
              <a:buChar char="ü"/>
            </a:pPr>
            <a:r>
              <a:rPr lang="en-US" sz="2400" b="1" dirty="0"/>
              <a:t>Significant internal control and compliance issues with payroll and other administrative expenditures</a:t>
            </a:r>
          </a:p>
          <a:p>
            <a:pPr marL="0" indent="0" algn="ctr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351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A58075-C380-3C48-A9C4-13B45EED3DF9}"/>
              </a:ext>
            </a:extLst>
          </p:cNvPr>
          <p:cNvSpPr txBox="1"/>
          <p:nvPr/>
        </p:nvSpPr>
        <p:spPr>
          <a:xfrm>
            <a:off x="613651" y="1509491"/>
            <a:ext cx="109646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The board did not establish appropriate fiscal oversight controls for administrative expenditures 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Numerous internal control and compliance issues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Repeat findings 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History of shortcomings merits a deeper assessment of staff and accounting practices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651" y="4473026"/>
            <a:ext cx="11035818" cy="1415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Recommendation</a:t>
            </a:r>
          </a:p>
          <a:p>
            <a:pPr>
              <a:spcBef>
                <a:spcPts val="600"/>
              </a:spcBef>
              <a:buClr>
                <a:srgbClr val="78BE21"/>
              </a:buClr>
            </a:pPr>
            <a:r>
              <a:rPr lang="en-US" sz="2400" i="1" dirty="0"/>
              <a:t>OLA recommends seeking external help to rectify longstanding fiscal oversight weaknesses</a:t>
            </a:r>
          </a:p>
        </p:txBody>
      </p:sp>
    </p:spTree>
    <p:extLst>
      <p:ext uri="{BB962C8B-B14F-4D97-AF65-F5344CB8AC3E}">
        <p14:creationId xmlns:p14="http://schemas.microsoft.com/office/powerpoint/2010/main" val="209341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A58075-C380-3C48-A9C4-13B45EED3DF9}"/>
              </a:ext>
            </a:extLst>
          </p:cNvPr>
          <p:cNvSpPr txBox="1"/>
          <p:nvPr/>
        </p:nvSpPr>
        <p:spPr>
          <a:xfrm>
            <a:off x="648182" y="1418051"/>
            <a:ext cx="10832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The board did not consistently resolve conflicts of interest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Audit identified 8 instances where reported conflicts were not managed in accordance with state policies 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State policies require that potential conflict be disclosed to all parties in the grant process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Resolutions to potential conflicts must be noted in meeting minutes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8182" y="4446958"/>
            <a:ext cx="11035818" cy="1415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Recommendation</a:t>
            </a:r>
          </a:p>
          <a:p>
            <a:pPr>
              <a:spcBef>
                <a:spcPts val="600"/>
              </a:spcBef>
              <a:buClr>
                <a:srgbClr val="78BE21"/>
              </a:buClr>
            </a:pPr>
            <a:r>
              <a:rPr lang="en-US" sz="2400" i="1" dirty="0"/>
              <a:t>OLA recommends actively managing potential conflicts of interest in accordance with state law and policy </a:t>
            </a:r>
          </a:p>
        </p:txBody>
      </p:sp>
    </p:spTree>
    <p:extLst>
      <p:ext uri="{BB962C8B-B14F-4D97-AF65-F5344CB8AC3E}">
        <p14:creationId xmlns:p14="http://schemas.microsoft.com/office/powerpoint/2010/main" val="380298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BWSR Disagrees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7836722"/>
              </p:ext>
            </p:extLst>
          </p:nvPr>
        </p:nvGraphicFramePr>
        <p:xfrm>
          <a:off x="1737360" y="0"/>
          <a:ext cx="10261600" cy="465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83708"/>
              </p:ext>
            </p:extLst>
          </p:nvPr>
        </p:nvGraphicFramePr>
        <p:xfrm>
          <a:off x="1737360" y="3467098"/>
          <a:ext cx="2692400" cy="248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4951090"/>
                    </a:ext>
                  </a:extLst>
                </a:gridCol>
              </a:tblGrid>
              <a:tr h="1013462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78BE2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Proactive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process to identify conflicts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05435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BE2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issues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90017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796" y="3698240"/>
            <a:ext cx="157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Criteria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" y="4805680"/>
            <a:ext cx="159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Issue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16087"/>
              </p:ext>
            </p:extLst>
          </p:nvPr>
        </p:nvGraphicFramePr>
        <p:xfrm>
          <a:off x="5547360" y="3467100"/>
          <a:ext cx="2651760" cy="249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04951090"/>
                    </a:ext>
                  </a:extLst>
                </a:gridCol>
              </a:tblGrid>
              <a:tr h="103378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78BE2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discussion between all grant process participants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05435"/>
                  </a:ext>
                </a:extLst>
              </a:tr>
              <a:tr h="11576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BE2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evidence to show that all potential conflicts were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openly discussed with all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members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900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42190"/>
              </p:ext>
            </p:extLst>
          </p:nvPr>
        </p:nvGraphicFramePr>
        <p:xfrm>
          <a:off x="9316720" y="3467096"/>
          <a:ext cx="2682240" cy="248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40">
                  <a:extLst>
                    <a:ext uri="{9D8B030D-6E8A-4147-A177-3AD203B41FA5}">
                      <a16:colId xmlns:a16="http://schemas.microsoft.com/office/drawing/2014/main" val="204951090"/>
                    </a:ext>
                  </a:extLst>
                </a:gridCol>
              </a:tblGrid>
              <a:tr h="108642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78BE2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Resolution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of conflicts fully documented in board minutes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05435"/>
                  </a:ext>
                </a:extLst>
              </a:tr>
              <a:tr h="140024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BE21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documentation to support why some members with conflicts were allowed to vote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90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58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A58075-C380-3C48-A9C4-13B45EED3DF9}"/>
              </a:ext>
            </a:extLst>
          </p:cNvPr>
          <p:cNvSpPr txBox="1"/>
          <p:nvPr/>
        </p:nvSpPr>
        <p:spPr>
          <a:xfrm>
            <a:off x="599440" y="1451535"/>
            <a:ext cx="1106423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The board did not have appropriate controls to ensure compliance with funding use legal restrictions</a:t>
            </a:r>
            <a:endParaRPr lang="en-US" sz="2800" dirty="0"/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Many instances of noncompliance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Lack of records made it very difficult to conduct the audit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091" y="3759874"/>
            <a:ext cx="1103581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Recommendations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8BE21"/>
              </a:buClr>
            </a:pPr>
            <a:r>
              <a:rPr lang="en-US" sz="2400" i="1" dirty="0"/>
              <a:t>OLA recommends implementing controls to ensure compliance with funding source legal provisions</a:t>
            </a:r>
          </a:p>
          <a:p>
            <a:pPr>
              <a:spcBef>
                <a:spcPts val="600"/>
              </a:spcBef>
              <a:buClr>
                <a:srgbClr val="78BE21"/>
              </a:buClr>
            </a:pPr>
            <a:r>
              <a:rPr lang="en-US" sz="2400" i="1" dirty="0"/>
              <a:t>OLA recommends correcting the errors found during the audit</a:t>
            </a:r>
          </a:p>
        </p:txBody>
      </p:sp>
    </p:spTree>
    <p:extLst>
      <p:ext uri="{BB962C8B-B14F-4D97-AF65-F5344CB8AC3E}">
        <p14:creationId xmlns:p14="http://schemas.microsoft.com/office/powerpoint/2010/main" val="417195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A58075-C380-3C48-A9C4-13B45EED3DF9}"/>
              </a:ext>
            </a:extLst>
          </p:cNvPr>
          <p:cNvSpPr txBox="1"/>
          <p:nvPr/>
        </p:nvSpPr>
        <p:spPr>
          <a:xfrm>
            <a:off x="579120" y="1451535"/>
            <a:ext cx="11104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The board did not follow state accounting policies</a:t>
            </a:r>
            <a:endParaRPr lang="en-US" sz="2800" dirty="0"/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Transaction coding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Payroll, personnel, and expense reimbursement processing</a:t>
            </a:r>
          </a:p>
          <a:p>
            <a:pPr marL="914400"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Management of access to statewide systems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091" y="3775262"/>
            <a:ext cx="1103581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/>
              <a:t>Recommendations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78BE21"/>
              </a:buClr>
            </a:pPr>
            <a:r>
              <a:rPr lang="en-US" sz="2400" i="1" dirty="0"/>
              <a:t>OLA recommends following state payroll, personnel, accounting, and system access policies</a:t>
            </a:r>
          </a:p>
          <a:p>
            <a:pPr>
              <a:spcBef>
                <a:spcPts val="600"/>
              </a:spcBef>
              <a:buClr>
                <a:srgbClr val="78BE21"/>
              </a:buClr>
            </a:pPr>
            <a:r>
              <a:rPr lang="en-US" sz="2400" i="1" dirty="0"/>
              <a:t>OLA recommends correcting the errors found during the audit</a:t>
            </a:r>
          </a:p>
        </p:txBody>
      </p:sp>
    </p:spTree>
    <p:extLst>
      <p:ext uri="{BB962C8B-B14F-4D97-AF65-F5344CB8AC3E}">
        <p14:creationId xmlns:p14="http://schemas.microsoft.com/office/powerpoint/2010/main" val="408005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James.Nobles@state.mn.us</a:t>
            </a:r>
          </a:p>
          <a:p>
            <a:r>
              <a:rPr lang="en-US" dirty="0"/>
              <a:t>Chris.Buse@state.mn.us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9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58075-C380-3C48-A9C4-13B45EED3DF9}"/>
              </a:ext>
            </a:extLst>
          </p:cNvPr>
          <p:cNvSpPr txBox="1"/>
          <p:nvPr/>
        </p:nvSpPr>
        <p:spPr>
          <a:xfrm>
            <a:off x="875524" y="1642224"/>
            <a:ext cx="100025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Office of the Legislative Auditor overview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Legacy Amendment work done by OLA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Board of Water and Soil Resources report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Council member questions and concerns</a:t>
            </a:r>
          </a:p>
        </p:txBody>
      </p:sp>
    </p:spTree>
    <p:extLst>
      <p:ext uri="{BB962C8B-B14F-4D97-AF65-F5344CB8AC3E}">
        <p14:creationId xmlns:p14="http://schemas.microsoft.com/office/powerpoint/2010/main" val="3257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the Legislative Auditor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58075-C380-3C48-A9C4-13B45EED3DF9}"/>
              </a:ext>
            </a:extLst>
          </p:cNvPr>
          <p:cNvSpPr txBox="1"/>
          <p:nvPr/>
        </p:nvSpPr>
        <p:spPr>
          <a:xfrm>
            <a:off x="875524" y="1642224"/>
            <a:ext cx="100025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OLA is a professional, nonpartisan office within the legislative branch of Minnesota state government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Our mission is to support legislative oversight and strengthen accountability in state government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We provide assurance that questions and concerns about </a:t>
            </a:r>
            <a:r>
              <a:rPr lang="en-US" sz="3200" dirty="0" smtClean="0"/>
              <a:t>government </a:t>
            </a:r>
            <a:r>
              <a:rPr lang="en-US" sz="3200" dirty="0"/>
              <a:t>operations and the use of public resources will be addressed thoroughly and objectively</a:t>
            </a:r>
          </a:p>
        </p:txBody>
      </p:sp>
    </p:spTree>
    <p:extLst>
      <p:ext uri="{BB962C8B-B14F-4D97-AF65-F5344CB8AC3E}">
        <p14:creationId xmlns:p14="http://schemas.microsoft.com/office/powerpoint/2010/main" val="234258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162645-70B9-3E48-80D7-A6783365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51FA36B-B93E-3F46-B23D-DC9CF7CBB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51173"/>
              </p:ext>
            </p:extLst>
          </p:nvPr>
        </p:nvGraphicFramePr>
        <p:xfrm>
          <a:off x="752476" y="105304"/>
          <a:ext cx="10687050" cy="4895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51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162645-70B9-3E48-80D7-A6783365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Amendment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DDDA7-314A-F84F-93E7-02F86944F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3" y="643919"/>
            <a:ext cx="2705286" cy="349349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5BF1D-6D27-184E-AF58-958EA5192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3" y="640704"/>
            <a:ext cx="2661713" cy="347409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8C743E-5CED-384C-9C24-8B32BEB65B2C}"/>
              </a:ext>
            </a:extLst>
          </p:cNvPr>
          <p:cNvSpPr txBox="1"/>
          <p:nvPr/>
        </p:nvSpPr>
        <p:spPr>
          <a:xfrm>
            <a:off x="853013" y="4541929"/>
            <a:ext cx="273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Program Evaluations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EDC4A-08EA-1B4B-BC24-533045C23E22}"/>
              </a:ext>
            </a:extLst>
          </p:cNvPr>
          <p:cNvSpPr txBox="1"/>
          <p:nvPr/>
        </p:nvSpPr>
        <p:spPr>
          <a:xfrm>
            <a:off x="5006832" y="4530512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Financial Audits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0F8EB-EE20-0740-932D-F0A9EF2FD93E}"/>
              </a:ext>
            </a:extLst>
          </p:cNvPr>
          <p:cNvSpPr txBox="1"/>
          <p:nvPr/>
        </p:nvSpPr>
        <p:spPr>
          <a:xfrm>
            <a:off x="8897710" y="4530511"/>
            <a:ext cx="214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Special Reviews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27BEA-9DA9-6243-834F-BCE4DE52C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92" y="626568"/>
            <a:ext cx="2680762" cy="35108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826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7B9AB-9C17-6E49-A575-6F83AFF6C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8" y="2081213"/>
            <a:ext cx="1503362" cy="2807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22B8D-774F-CC43-9954-91E0399625FA}"/>
              </a:ext>
            </a:extLst>
          </p:cNvPr>
          <p:cNvSpPr txBox="1"/>
          <p:nvPr/>
        </p:nvSpPr>
        <p:spPr>
          <a:xfrm>
            <a:off x="838200" y="1872301"/>
            <a:ext cx="78112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Use of Legacy funds for purposes consistent with law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Oversight of legacy-funded projects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Controls over administrative expenses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Achievement of program outcomes</a:t>
            </a:r>
          </a:p>
        </p:txBody>
      </p:sp>
    </p:spTree>
    <p:extLst>
      <p:ext uri="{BB962C8B-B14F-4D97-AF65-F5344CB8AC3E}">
        <p14:creationId xmlns:p14="http://schemas.microsoft.com/office/powerpoint/2010/main" val="37794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64565"/>
            <a:ext cx="12192000" cy="1340989"/>
          </a:xfrm>
        </p:spPr>
        <p:txBody>
          <a:bodyPr/>
          <a:lstStyle/>
          <a:p>
            <a:pPr algn="l"/>
            <a:r>
              <a:rPr lang="en-US" sz="3200" dirty="0"/>
              <a:t>Board of Water and Soil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63958-A945-7341-8476-EE4F8ADD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55" y="279400"/>
            <a:ext cx="4751345" cy="61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0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Audit?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501698" y="3985829"/>
            <a:ext cx="2362200" cy="20517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</a:rPr>
              <a:t>Cost</a:t>
            </a:r>
          </a:p>
          <a:p>
            <a:r>
              <a:rPr lang="en-US" sz="2000" dirty="0"/>
              <a:t>The Agency Spends About $100 Million Annually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05091" y="3985830"/>
            <a:ext cx="2235201" cy="20517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</a:rPr>
              <a:t>Complexity</a:t>
            </a:r>
          </a:p>
          <a:p>
            <a:r>
              <a:rPr lang="en-US" sz="2000" dirty="0"/>
              <a:t>Funding Sources Have Complex Legal Compliance Requirements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522401" y="3999100"/>
            <a:ext cx="2198506" cy="20517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</a:rPr>
              <a:t>Environment</a:t>
            </a:r>
          </a:p>
          <a:p>
            <a:r>
              <a:rPr lang="en-US" sz="2000" dirty="0"/>
              <a:t>Legislative Interest in Environmental Issues is High </a:t>
            </a:r>
          </a:p>
        </p:txBody>
      </p:sp>
      <p:pic>
        <p:nvPicPr>
          <p:cNvPr id="5" name="Picture 4" descr="Picture of law books and gavel, signifying legal compliance complexity" title="Complexity Icon">
            <a:extLst>
              <a:ext uri="{FF2B5EF4-FFF2-40B4-BE49-F238E27FC236}">
                <a16:creationId xmlns:a16="http://schemas.microsoft.com/office/drawing/2014/main" id="{EEFA530B-8B61-B74A-9AB3-C91BFC336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52" y="2000731"/>
            <a:ext cx="2413931" cy="181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Picture of the OLA's Clean Water Fund report, indicating legislator's interest in the environment." title="Clean Water Fund Report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1880"/>
            <a:ext cx="1563687" cy="2029300"/>
          </a:xfrm>
          <a:prstGeom prst="rect">
            <a:avLst/>
          </a:prstGeom>
        </p:spPr>
      </p:pic>
      <p:pic>
        <p:nvPicPr>
          <p:cNvPr id="10" name="Picture 9" descr="Picture of a envronmental project, signifying that projects are very costly" title="BWSR Project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215" y="2205900"/>
            <a:ext cx="2435238" cy="1564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Picture of the latest report, which had many findings and recommendations.  THe long history of audits with many findings is an indicator of risk" title="OLA report ic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585" y="1934665"/>
            <a:ext cx="1573530" cy="1942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9546591" y="3985828"/>
            <a:ext cx="2016759" cy="205175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</a:rPr>
              <a:t>Risk</a:t>
            </a:r>
          </a:p>
          <a:p>
            <a:r>
              <a:rPr lang="en-US" sz="2000" dirty="0"/>
              <a:t>History of Audits with Significant Findings</a:t>
            </a:r>
          </a:p>
        </p:txBody>
      </p:sp>
    </p:spTree>
    <p:extLst>
      <p:ext uri="{BB962C8B-B14F-4D97-AF65-F5344CB8AC3E}">
        <p14:creationId xmlns:p14="http://schemas.microsoft.com/office/powerpoint/2010/main" val="137117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Examined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5B901EE-56FA-EE4C-B707-E0AB289DF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314559"/>
              </p:ext>
            </p:extLst>
          </p:nvPr>
        </p:nvGraphicFramePr>
        <p:xfrm>
          <a:off x="559594" y="1625970"/>
          <a:ext cx="10794206" cy="360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920">
                  <a:extLst>
                    <a:ext uri="{9D8B030D-6E8A-4147-A177-3AD203B41FA5}">
                      <a16:colId xmlns:a16="http://schemas.microsoft.com/office/drawing/2014/main" val="4880658"/>
                    </a:ext>
                  </a:extLst>
                </a:gridCol>
                <a:gridCol w="7941286">
                  <a:extLst>
                    <a:ext uri="{9D8B030D-6E8A-4147-A177-3AD203B41FA5}">
                      <a16:colId xmlns:a16="http://schemas.microsoft.com/office/drawing/2014/main" val="4175555406"/>
                    </a:ext>
                  </a:extLst>
                </a:gridCol>
              </a:tblGrid>
              <a:tr h="5685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112385"/>
                  </a:ext>
                </a:extLst>
              </a:tr>
              <a:tr h="568590">
                <a:tc>
                  <a:txBody>
                    <a:bodyPr/>
                    <a:lstStyle/>
                    <a:p>
                      <a:r>
                        <a:rPr lang="en-US" sz="2400" b="1" dirty="0"/>
                        <a:t>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Environmental grants</a:t>
                      </a:r>
                      <a:r>
                        <a:rPr lang="en-US" sz="2400" baseline="0" dirty="0"/>
                        <a:t>, primarily to local governments, account for 49% of expenditures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642060"/>
                  </a:ext>
                </a:extLst>
              </a:tr>
              <a:tr h="568590">
                <a:tc>
                  <a:txBody>
                    <a:bodyPr/>
                    <a:lstStyle/>
                    <a:p>
                      <a:r>
                        <a:rPr lang="en-US" sz="2400" b="1" dirty="0"/>
                        <a:t>Easements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Easement 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landowners account for about 34% of expenditures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38271"/>
                  </a:ext>
                </a:extLst>
              </a:tr>
              <a:tr h="568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Payroll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 costs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 for about 10% of expenditures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71912"/>
                  </a:ext>
                </a:extLst>
              </a:tr>
              <a:tr h="568590">
                <a:tc>
                  <a:txBody>
                    <a:bodyPr/>
                    <a:lstStyle/>
                    <a:p>
                      <a:r>
                        <a:rPr lang="en-US" sz="2400" b="1" dirty="0"/>
                        <a:t>Administrative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Travel, supplies, and other costs necessary to operate the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agency account for about 7% of expenditures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18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741403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8453BF-8FD6-46C9-84D1-387347325579}" vid="{52D89F44-8B20-4039-996F-065539D4F6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20495</TotalTime>
  <Words>565</Words>
  <Application>Microsoft Office PowerPoint</Application>
  <PresentationFormat>Widescreen</PresentationFormat>
  <Paragraphs>115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NeueHaasGroteskText Std</vt:lpstr>
      <vt:lpstr>Times New Roman</vt:lpstr>
      <vt:lpstr>Wingdings</vt:lpstr>
      <vt:lpstr>MN.IT</vt:lpstr>
      <vt:lpstr>1_MN.IT</vt:lpstr>
      <vt:lpstr>Legislative-Citizen Commission on Minnesota Resources July 18, 2018</vt:lpstr>
      <vt:lpstr>Today’s Agenda </vt:lpstr>
      <vt:lpstr>Office of the Legislative Auditor</vt:lpstr>
      <vt:lpstr>Organization</vt:lpstr>
      <vt:lpstr>Legacy Amendment Work</vt:lpstr>
      <vt:lpstr>Focus Areas</vt:lpstr>
      <vt:lpstr>Board of Water and Soil Resources</vt:lpstr>
      <vt:lpstr>Why Audit?</vt:lpstr>
      <vt:lpstr>Areas Examined</vt:lpstr>
      <vt:lpstr>Conclusion</vt:lpstr>
      <vt:lpstr>Finding 1</vt:lpstr>
      <vt:lpstr>Finding 2</vt:lpstr>
      <vt:lpstr>BWSR Disagrees</vt:lpstr>
      <vt:lpstr>Finding 3</vt:lpstr>
      <vt:lpstr>Finding 4</vt:lpstr>
      <vt:lpstr>Questions?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Chris Buse</cp:lastModifiedBy>
  <cp:revision>1185</cp:revision>
  <cp:lastPrinted>2018-06-27T17:54:24Z</cp:lastPrinted>
  <dcterms:created xsi:type="dcterms:W3CDTF">2016-01-06T16:54:03Z</dcterms:created>
  <dcterms:modified xsi:type="dcterms:W3CDTF">2018-07-17T18:11:53Z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