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3"/>
  </p:notesMasterIdLst>
  <p:handoutMasterIdLst>
    <p:handoutMasterId r:id="rId24"/>
  </p:handoutMasterIdLst>
  <p:sldIdLst>
    <p:sldId id="553" r:id="rId5"/>
    <p:sldId id="711" r:id="rId6"/>
    <p:sldId id="712" r:id="rId7"/>
    <p:sldId id="740" r:id="rId8"/>
    <p:sldId id="746" r:id="rId9"/>
    <p:sldId id="741" r:id="rId10"/>
    <p:sldId id="710" r:id="rId11"/>
    <p:sldId id="747" r:id="rId12"/>
    <p:sldId id="742" r:id="rId13"/>
    <p:sldId id="748" r:id="rId14"/>
    <p:sldId id="743" r:id="rId15"/>
    <p:sldId id="744" r:id="rId16"/>
    <p:sldId id="745" r:id="rId17"/>
    <p:sldId id="752" r:id="rId18"/>
    <p:sldId id="754" r:id="rId19"/>
    <p:sldId id="750" r:id="rId20"/>
    <p:sldId id="730" r:id="rId21"/>
    <p:sldId id="739" r:id="rId2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4BE"/>
    <a:srgbClr val="003865"/>
    <a:srgbClr val="002570"/>
    <a:srgbClr val="002060"/>
    <a:srgbClr val="409F11"/>
    <a:srgbClr val="AED69A"/>
    <a:srgbClr val="000000"/>
    <a:srgbClr val="78BE21"/>
    <a:srgbClr val="0D0D0D"/>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884" autoAdjust="0"/>
  </p:normalViewPr>
  <p:slideViewPr>
    <p:cSldViewPr snapToGrid="0">
      <p:cViewPr varScale="1">
        <p:scale>
          <a:sx n="69" d="100"/>
          <a:sy n="69" d="100"/>
        </p:scale>
        <p:origin x="78" y="378"/>
      </p:cViewPr>
      <p:guideLst>
        <p:guide orient="horz" pos="2160"/>
        <p:guide pos="3840"/>
      </p:guideLst>
    </p:cSldViewPr>
  </p:slideViewPr>
  <p:outlineViewPr>
    <p:cViewPr>
      <p:scale>
        <a:sx n="33" d="100"/>
        <a:sy n="33" d="100"/>
      </p:scale>
      <p:origin x="0" y="-2028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664" y="-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7/17/2018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7/17/2018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02249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see handout titled “Closed Landfill Site Ownership”</a:t>
            </a:r>
          </a:p>
          <a:p>
            <a:endParaRPr lang="en-US" sz="1200" dirty="0" smtClean="0"/>
          </a:p>
          <a:p>
            <a:r>
              <a:rPr lang="en-US" sz="1200" kern="1200" dirty="0" smtClean="0">
                <a:solidFill>
                  <a:schemeClr val="tx1"/>
                </a:solidFill>
                <a:effectLst/>
                <a:latin typeface="NeueHaasGroteskText Std" panose="020B0504020202020204" pitchFamily="34" charset="0"/>
                <a:ea typeface="+mn-ea"/>
                <a:cs typeface="+mn-cs"/>
              </a:rPr>
              <a:t>We</a:t>
            </a:r>
            <a:r>
              <a:rPr lang="en-US" sz="1200" kern="1200" baseline="0" dirty="0" smtClean="0">
                <a:solidFill>
                  <a:schemeClr val="tx1"/>
                </a:solidFill>
                <a:effectLst/>
                <a:latin typeface="NeueHaasGroteskText Std" panose="020B0504020202020204" pitchFamily="34" charset="0"/>
                <a:ea typeface="+mn-ea"/>
                <a:cs typeface="+mn-cs"/>
              </a:rPr>
              <a:t> manage each of these 109 </a:t>
            </a:r>
            <a:r>
              <a:rPr lang="en-US" sz="1200" kern="1200" baseline="0" dirty="0" err="1" smtClean="0">
                <a:solidFill>
                  <a:schemeClr val="tx1"/>
                </a:solidFill>
                <a:effectLst/>
                <a:latin typeface="NeueHaasGroteskText Std" panose="020B0504020202020204" pitchFamily="34" charset="0"/>
                <a:ea typeface="+mn-ea"/>
                <a:cs typeface="+mn-cs"/>
              </a:rPr>
              <a:t>landiflls</a:t>
            </a:r>
            <a:r>
              <a:rPr lang="en-US" sz="1200" kern="1200" baseline="0" dirty="0" smtClean="0">
                <a:solidFill>
                  <a:schemeClr val="tx1"/>
                </a:solidFill>
                <a:effectLst/>
                <a:latin typeface="NeueHaasGroteskText Std" panose="020B0504020202020204" pitchFamily="34" charset="0"/>
                <a:ea typeface="+mn-ea"/>
                <a:cs typeface="+mn-cs"/>
              </a:rPr>
              <a:t> by: </a:t>
            </a:r>
          </a:p>
          <a:p>
            <a:pPr marL="17145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monitoring environmental impacts and site conditions</a:t>
            </a:r>
            <a:r>
              <a:rPr lang="en-US" sz="1200" kern="1200" baseline="0" dirty="0" smtClean="0">
                <a:solidFill>
                  <a:schemeClr val="tx1"/>
                </a:solidFill>
                <a:effectLst/>
                <a:latin typeface="NeueHaasGroteskText Std" panose="020B0504020202020204" pitchFamily="34" charset="0"/>
                <a:ea typeface="+mn-ea"/>
                <a:cs typeface="+mn-cs"/>
              </a:rPr>
              <a:t> at each landfill</a:t>
            </a:r>
            <a:endParaRPr lang="en-US" sz="1200" kern="1200" dirty="0" smtClean="0">
              <a:solidFill>
                <a:schemeClr val="tx1"/>
              </a:solidFill>
              <a:effectLst/>
              <a:latin typeface="NeueHaasGroteskText Std" panose="020B05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determining the risk each landfill poses to public health, safety and the environment</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implementing cleanups</a:t>
            </a:r>
            <a:r>
              <a:rPr lang="en-US" sz="1200" kern="1200" baseline="0" dirty="0" smtClean="0">
                <a:solidFill>
                  <a:schemeClr val="tx1"/>
                </a:solidFill>
                <a:effectLst/>
                <a:latin typeface="NeueHaasGroteskText Std" panose="020B0504020202020204" pitchFamily="34" charset="0"/>
                <a:ea typeface="+mn-ea"/>
                <a:cs typeface="+mn-cs"/>
              </a:rPr>
              <a:t> and maintaining landfill covers, caps and property</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working with local governments to incorporate land-use controls at and near the landfills to protect human health and safety, </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measuring how well the CLP is managing the risk at the landfills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dirty="0" smtClean="0"/>
              <a:t>The MPCA is responsible for these</a:t>
            </a:r>
            <a:r>
              <a:rPr lang="en-US" sz="1200" baseline="0" dirty="0" smtClean="0"/>
              <a:t> Closed Landfills in perpetuity.</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75744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Landfills are scored based on:</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presence and degree of groundwater, surface water, and methane gas hazards at each site (based on monitoring data and field observations)</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conditions that exacerbate those hazards (ex: fractured bedrock, aquifer used for drinking water, ability for methane to migrate)</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the likelihood the public will be exposed to those hazards (number of and distance to wells and buildings)</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other risk factors (ex. volume of waste, history of trespass, control of land uses)</a:t>
            </a:r>
          </a:p>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endParaRPr>
          </a:p>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Numerical values are assigned to each of these risks and are totaled to calculate a site’s risk priority score – landfills with high risk scores receive a high ranking or priority. (done annually)</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In January 2017, risk scores ranged from 1 (lowest risk) to 50,605 (highest risk).</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8629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NeueHaasGroteskText Std"/>
                <a:ea typeface="+mn-ea"/>
                <a:cs typeface="+mn-cs"/>
              </a:rPr>
              <a:t>WDE</a:t>
            </a:r>
            <a:r>
              <a:rPr lang="en-US" sz="1200" u="sng" kern="1200" baseline="0" dirty="0" smtClean="0">
                <a:solidFill>
                  <a:schemeClr val="tx1"/>
                </a:solidFill>
                <a:effectLst/>
                <a:latin typeface="NeueHaasGroteskText Std"/>
                <a:ea typeface="+mn-ea"/>
                <a:cs typeface="+mn-cs"/>
              </a:rPr>
              <a:t> Landfill history</a:t>
            </a:r>
            <a:r>
              <a:rPr lang="en-US" sz="1200" kern="1200" dirty="0" smtClean="0">
                <a:solidFill>
                  <a:schemeClr val="tx1"/>
                </a:solidFill>
                <a:effectLst/>
                <a:latin typeface="NeueHaasGroteskText Std"/>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1960s</a:t>
            </a:r>
            <a:r>
              <a:rPr lang="en-US" sz="1200" kern="1200" baseline="0" dirty="0" smtClean="0">
                <a:solidFill>
                  <a:schemeClr val="tx1"/>
                </a:solidFill>
                <a:effectLst/>
                <a:latin typeface="NeueHaasGroteskText Std"/>
                <a:ea typeface="+mn-ea"/>
                <a:cs typeface="+mn-cs"/>
              </a:rPr>
              <a:t> – township dump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NeueHaasGroteskText Std"/>
                <a:ea typeface="+mn-ea"/>
                <a:cs typeface="+mn-cs"/>
              </a:rPr>
              <a:t>1971 –</a:t>
            </a:r>
            <a:r>
              <a:rPr lang="en-US" sz="1200" kern="1200" dirty="0" smtClean="0">
                <a:solidFill>
                  <a:schemeClr val="tx1"/>
                </a:solidFill>
                <a:effectLst/>
                <a:latin typeface="NeueHaasGroteskText Std"/>
                <a:ea typeface="+mn-ea"/>
                <a:cs typeface="+mn-cs"/>
              </a:rPr>
              <a:t>The state permitted the Waste Disposal Engineering WDE Landfill (LF) in Andover,</a:t>
            </a:r>
            <a:r>
              <a:rPr lang="en-US" sz="1200" kern="1200" baseline="0" dirty="0" smtClean="0">
                <a:solidFill>
                  <a:schemeClr val="tx1"/>
                </a:solidFill>
                <a:effectLst/>
                <a:latin typeface="NeueHaasGroteskText Std"/>
                <a:ea typeface="+mn-ea"/>
                <a:cs typeface="+mn-cs"/>
              </a:rPr>
              <a:t> including an asphalt lined hazardous waste pit.</a:t>
            </a:r>
            <a:endParaRPr lang="en-US" sz="1200" kern="1200" dirty="0" smtClean="0">
              <a:solidFill>
                <a:schemeClr val="tx1"/>
              </a:solidFill>
              <a:effectLst/>
              <a:latin typeface="NeueHaasGroteskText Std"/>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1972-74</a:t>
            </a:r>
            <a:r>
              <a:rPr lang="en-US" sz="1200" kern="1200" baseline="0" dirty="0" smtClean="0">
                <a:solidFill>
                  <a:schemeClr val="tx1"/>
                </a:solidFill>
                <a:effectLst/>
                <a:latin typeface="NeueHaasGroteskText Std"/>
                <a:ea typeface="+mn-ea"/>
                <a:cs typeface="+mn-cs"/>
              </a:rPr>
              <a:t> - </a:t>
            </a:r>
            <a:r>
              <a:rPr lang="en-US" sz="1200" kern="1200" dirty="0" smtClean="0">
                <a:solidFill>
                  <a:schemeClr val="tx1"/>
                </a:solidFill>
                <a:effectLst/>
                <a:latin typeface="NeueHaasGroteskText Std"/>
                <a:ea typeface="+mn-ea"/>
                <a:cs typeface="+mn-cs"/>
              </a:rPr>
              <a:t>Records indicate the pit was used for disposal of more than 6,000 barrels of hazardous wastes.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The state has since determined the HW pit is leaking and causing significant groundwater (GW) contamination and presenting other safety concerns.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In FY14 the CLP spent more than $735,000 to treat contamination from the HW pit, GW and LF and address other post-closure care responsibilities.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Residential development is 200 feet from the LF and while those residences are on municipal water supplies there is still concern relative to gas and vapor migration</a:t>
            </a:r>
            <a:r>
              <a:rPr lang="en-US" sz="1200" kern="1200" baseline="0" dirty="0" smtClean="0">
                <a:solidFill>
                  <a:schemeClr val="tx1"/>
                </a:solidFill>
                <a:effectLst/>
                <a:latin typeface="NeueHaasGroteskText Std"/>
                <a:ea typeface="+mn-ea"/>
                <a:cs typeface="+mn-cs"/>
              </a:rPr>
              <a:t> into homes.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NeueHaasGroteskText Std"/>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This is the number 1 priority risk site out of 112 landfills currently qualified for the CLP.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The CLP is proposing to remove and properly dispose of the contents of the HW as well as associated contaminated soils underlying the pit.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NeueHaasGroteskText Std"/>
                <a:ea typeface="+mn-ea"/>
                <a:cs typeface="+mn-cs"/>
              </a:rPr>
              <a:t>There is a high likelihood that site treatment costs will be reduced by more than $450,000 annually if the HW pit is removed. </a:t>
            </a:r>
            <a:r>
              <a:rPr lang="en-US" sz="1200" kern="1200" baseline="0" dirty="0" smtClean="0">
                <a:solidFill>
                  <a:schemeClr val="tx1"/>
                </a:solidFill>
                <a:effectLst/>
                <a:latin typeface="NeueHaasGroteskText Std"/>
                <a:ea typeface="+mn-ea"/>
                <a:cs typeface="+mn-cs"/>
              </a:rPr>
              <a:t>An ongoing concern is </a:t>
            </a:r>
            <a:r>
              <a:rPr lang="en-US" sz="1200" kern="1200" dirty="0" smtClean="0">
                <a:solidFill>
                  <a:schemeClr val="tx1"/>
                </a:solidFill>
                <a:effectLst/>
                <a:latin typeface="NeueHaasGroteskText Std"/>
                <a:ea typeface="+mn-ea"/>
                <a:cs typeface="+mn-cs"/>
              </a:rPr>
              <a:t>the annual cost of treatment systems at the site.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NeueHaasGroteskText Std"/>
            </a:endParaRPr>
          </a:p>
          <a:p>
            <a:pPr marL="342900" lvl="0" indent="-342900">
              <a:lnSpc>
                <a:spcPct val="100000"/>
              </a:lnSpc>
              <a:spcBef>
                <a:spcPts val="0"/>
              </a:spcBef>
              <a:spcAft>
                <a:spcPts val="0"/>
              </a:spcAft>
              <a:buFont typeface="Arial" panose="020B0604020202020204" pitchFamily="34" charset="0"/>
              <a:buChar char="•"/>
            </a:pPr>
            <a:r>
              <a:rPr lang="en-US" sz="1200" dirty="0" smtClean="0">
                <a:latin typeface="NeueHaasGroteskText Std"/>
              </a:rPr>
              <a:t>The hazardous waste pit is a significant source of groundwater contamination at the landfill.</a:t>
            </a:r>
          </a:p>
          <a:p>
            <a:pPr marL="342900" lvl="0" indent="-342900">
              <a:lnSpc>
                <a:spcPct val="100000"/>
              </a:lnSpc>
              <a:spcBef>
                <a:spcPts val="0"/>
              </a:spcBef>
              <a:spcAft>
                <a:spcPts val="0"/>
              </a:spcAft>
              <a:buFont typeface="Arial" panose="020B0604020202020204" pitchFamily="34" charset="0"/>
              <a:buChar char="•"/>
            </a:pPr>
            <a:r>
              <a:rPr lang="en-US" sz="1200" dirty="0" smtClean="0">
                <a:latin typeface="NeueHaasGroteskText Std"/>
              </a:rPr>
              <a:t>Residential drinking water wells are present near the site – although not impacted currently – but are a potential receptor</a:t>
            </a:r>
          </a:p>
          <a:p>
            <a:pPr marL="342900" lvl="0" indent="-342900">
              <a:lnSpc>
                <a:spcPct val="100000"/>
              </a:lnSpc>
              <a:spcBef>
                <a:spcPts val="0"/>
              </a:spcBef>
              <a:spcAft>
                <a:spcPts val="0"/>
              </a:spcAft>
              <a:buFont typeface="Arial" panose="020B0604020202020204" pitchFamily="34" charset="0"/>
              <a:buChar char="•"/>
            </a:pPr>
            <a:r>
              <a:rPr lang="en-US" sz="1200" dirty="0" smtClean="0">
                <a:latin typeface="NeueHaasGroteskText Std"/>
              </a:rPr>
              <a:t>Operating the existing treatment systems is estimated to cost more than $600K/year</a:t>
            </a:r>
          </a:p>
          <a:p>
            <a:pPr marL="342900" lvl="0" indent="-342900">
              <a:lnSpc>
                <a:spcPct val="100000"/>
              </a:lnSpc>
              <a:spcBef>
                <a:spcPts val="0"/>
              </a:spcBef>
              <a:spcAft>
                <a:spcPts val="0"/>
              </a:spcAft>
              <a:buFont typeface="Arial" panose="020B0604020202020204" pitchFamily="34" charset="0"/>
              <a:buChar char="•"/>
            </a:pPr>
            <a:r>
              <a:rPr lang="en-US" sz="1200" dirty="0" smtClean="0">
                <a:latin typeface="NeueHaasGroteskText Std"/>
              </a:rPr>
              <a:t>Excavation of the buried drums and waste will remove a significant source and save long-term O&amp;M costs</a:t>
            </a:r>
          </a:p>
          <a:p>
            <a:pPr marL="342900" lvl="0" indent="-342900">
              <a:lnSpc>
                <a:spcPct val="100000"/>
              </a:lnSpc>
              <a:spcBef>
                <a:spcPts val="0"/>
              </a:spcBef>
              <a:spcAft>
                <a:spcPts val="0"/>
              </a:spcAft>
              <a:buFont typeface="Arial" panose="020B0604020202020204" pitchFamily="34" charset="0"/>
              <a:buChar char="•"/>
            </a:pPr>
            <a:endParaRPr lang="en-US" sz="1200" dirty="0" smtClean="0">
              <a:latin typeface="NeueHaasGroteskText Std"/>
            </a:endParaRPr>
          </a:p>
          <a:p>
            <a:pPr marL="0" lvl="0" indent="0">
              <a:lnSpc>
                <a:spcPct val="100000"/>
              </a:lnSpc>
              <a:spcBef>
                <a:spcPts val="0"/>
              </a:spcBef>
              <a:spcAft>
                <a:spcPts val="0"/>
              </a:spcAft>
              <a:buFont typeface="Arial" panose="020B0604020202020204" pitchFamily="34" charset="0"/>
              <a:buNone/>
            </a:pPr>
            <a:r>
              <a:rPr lang="en-US" sz="1200" dirty="0" smtClean="0">
                <a:latin typeface="NeueHaasGroteskText Std"/>
              </a:rPr>
              <a:t>Four</a:t>
            </a:r>
            <a:r>
              <a:rPr lang="en-US" sz="1200" baseline="0" dirty="0" smtClean="0">
                <a:latin typeface="NeueHaasGroteskText Std"/>
              </a:rPr>
              <a:t> treatment systems:</a:t>
            </a:r>
          </a:p>
          <a:p>
            <a:pPr marL="342900" lvl="0" indent="-342900">
              <a:lnSpc>
                <a:spcPct val="100000"/>
              </a:lnSpc>
              <a:spcBef>
                <a:spcPts val="0"/>
              </a:spcBef>
              <a:spcAft>
                <a:spcPts val="0"/>
              </a:spcAft>
              <a:buFont typeface="Arial" panose="020B0604020202020204" pitchFamily="34" charset="0"/>
              <a:buChar char="•"/>
            </a:pPr>
            <a:r>
              <a:rPr lang="en-US" sz="1200" baseline="0" dirty="0" smtClean="0">
                <a:latin typeface="NeueHaasGroteskText Std"/>
              </a:rPr>
              <a:t>PCB Treatment</a:t>
            </a:r>
          </a:p>
          <a:p>
            <a:pPr marL="342900" lvl="0" indent="-342900">
              <a:lnSpc>
                <a:spcPct val="100000"/>
              </a:lnSpc>
              <a:spcBef>
                <a:spcPts val="0"/>
              </a:spcBef>
              <a:spcAft>
                <a:spcPts val="0"/>
              </a:spcAft>
              <a:buFont typeface="Arial" panose="020B0604020202020204" pitchFamily="34" charset="0"/>
              <a:buChar char="•"/>
            </a:pPr>
            <a:r>
              <a:rPr lang="en-US" sz="1200" baseline="0" dirty="0" smtClean="0">
                <a:latin typeface="NeueHaasGroteskText Std"/>
              </a:rPr>
              <a:t>Vapor treatment</a:t>
            </a:r>
          </a:p>
          <a:p>
            <a:pPr marL="342900" lvl="0" indent="-342900">
              <a:lnSpc>
                <a:spcPct val="100000"/>
              </a:lnSpc>
              <a:spcBef>
                <a:spcPts val="0"/>
              </a:spcBef>
              <a:spcAft>
                <a:spcPts val="0"/>
              </a:spcAft>
              <a:buFont typeface="Arial" panose="020B0604020202020204" pitchFamily="34" charset="0"/>
              <a:buChar char="•"/>
            </a:pPr>
            <a:r>
              <a:rPr lang="en-US" sz="1200" baseline="0" dirty="0" smtClean="0">
                <a:latin typeface="NeueHaasGroteskText Std"/>
              </a:rPr>
              <a:t>Gas (methane) treatment</a:t>
            </a:r>
          </a:p>
          <a:p>
            <a:pPr marL="342900" lvl="0" indent="-342900">
              <a:lnSpc>
                <a:spcPct val="100000"/>
              </a:lnSpc>
              <a:spcBef>
                <a:spcPts val="0"/>
              </a:spcBef>
              <a:spcAft>
                <a:spcPts val="0"/>
              </a:spcAft>
              <a:buFont typeface="Arial" panose="020B0604020202020204" pitchFamily="34" charset="0"/>
              <a:buChar char="•"/>
            </a:pPr>
            <a:r>
              <a:rPr lang="en-US" sz="1200" baseline="0" dirty="0" smtClean="0">
                <a:latin typeface="NeueHaasGroteskText Std"/>
              </a:rPr>
              <a:t>Groundwater treatment</a:t>
            </a:r>
            <a:endParaRPr lang="en-US" sz="1200" dirty="0" smtClean="0">
              <a:latin typeface="NeueHaasGroteskText Std"/>
            </a:endParaRPr>
          </a:p>
        </p:txBody>
      </p:sp>
      <p:sp>
        <p:nvSpPr>
          <p:cNvPr id="4" name="Slide Number Placeholder 3"/>
          <p:cNvSpPr>
            <a:spLocks noGrp="1"/>
          </p:cNvSpPr>
          <p:nvPr>
            <p:ph type="sldNum" sz="quarter" idx="10"/>
          </p:nvPr>
        </p:nvSpPr>
        <p:spPr/>
        <p:txBody>
          <a:bodyPr/>
          <a:lstStyle/>
          <a:p>
            <a:fld id="{5B97547C-8228-4E26-985D-D48F01DEC8BB}" type="slidenum">
              <a:rPr lang="en-US" smtClean="0"/>
              <a:pPr/>
              <a:t>7</a:t>
            </a:fld>
            <a:endParaRPr lang="en-US" dirty="0"/>
          </a:p>
        </p:txBody>
      </p:sp>
    </p:spTree>
    <p:extLst>
      <p:ext uri="{BB962C8B-B14F-4D97-AF65-F5344CB8AC3E}">
        <p14:creationId xmlns:p14="http://schemas.microsoft.com/office/powerpoint/2010/main" val="55557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8</a:t>
            </a:fld>
            <a:endParaRPr lang="en-US" dirty="0"/>
          </a:p>
        </p:txBody>
      </p:sp>
    </p:spTree>
    <p:extLst>
      <p:ext uri="{BB962C8B-B14F-4D97-AF65-F5344CB8AC3E}">
        <p14:creationId xmlns:p14="http://schemas.microsoft.com/office/powerpoint/2010/main" val="281134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10</a:t>
            </a:fld>
            <a:endParaRPr lang="en-US" dirty="0"/>
          </a:p>
        </p:txBody>
      </p:sp>
    </p:spTree>
    <p:extLst>
      <p:ext uri="{BB962C8B-B14F-4D97-AF65-F5344CB8AC3E}">
        <p14:creationId xmlns:p14="http://schemas.microsoft.com/office/powerpoint/2010/main" val="414508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16</a:t>
            </a:fld>
            <a:endParaRPr lang="en-US" dirty="0"/>
          </a:p>
        </p:txBody>
      </p:sp>
    </p:spTree>
    <p:extLst>
      <p:ext uri="{BB962C8B-B14F-4D97-AF65-F5344CB8AC3E}">
        <p14:creationId xmlns:p14="http://schemas.microsoft.com/office/powerpoint/2010/main" val="281673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17</a:t>
            </a:fld>
            <a:endParaRPr lang="en-US" dirty="0"/>
          </a:p>
        </p:txBody>
      </p:sp>
    </p:spTree>
    <p:extLst>
      <p:ext uri="{BB962C8B-B14F-4D97-AF65-F5344CB8AC3E}">
        <p14:creationId xmlns:p14="http://schemas.microsoft.com/office/powerpoint/2010/main" val="296030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sz="1100" b="0" kern="1200" baseline="0" dirty="0" smtClean="0">
                <a:solidFill>
                  <a:schemeClr val="tx1"/>
                </a:solidFill>
                <a:latin typeface="NeueHaasGroteskText Std" panose="020B0504020202020204" pitchFamily="34" charset="0"/>
                <a:ea typeface="+mn-ea"/>
                <a:cs typeface="+mn-cs"/>
              </a:rPr>
              <a:t>We address our mission from three different perspectives:</a:t>
            </a:r>
          </a:p>
          <a:p>
            <a:pPr marL="0" indent="0" defTabSz="931774">
              <a:buFont typeface="Arial" panose="020B0604020202020204" pitchFamily="34" charset="0"/>
              <a:buNone/>
              <a:defRPr/>
            </a:pPr>
            <a:r>
              <a:rPr lang="en-US" sz="1100" b="1" kern="1200" baseline="0" dirty="0" smtClean="0">
                <a:solidFill>
                  <a:schemeClr val="tx1"/>
                </a:solidFill>
                <a:latin typeface="NeueHaasGroteskText Std" panose="020B0504020202020204" pitchFamily="34" charset="0"/>
                <a:ea typeface="+mn-ea"/>
                <a:cs typeface="+mn-cs"/>
              </a:rPr>
              <a:t>Pollution prevention </a:t>
            </a:r>
            <a:r>
              <a:rPr lang="en-US" sz="1100" kern="1200" baseline="0" dirty="0" smtClean="0">
                <a:solidFill>
                  <a:schemeClr val="tx1"/>
                </a:solidFill>
                <a:latin typeface="NeueHaasGroteskText Std" panose="020B0504020202020204" pitchFamily="34" charset="0"/>
                <a:ea typeface="+mn-ea"/>
                <a:cs typeface="+mn-cs"/>
              </a:rPr>
              <a:t>means eliminating waste and pollution at its source. For example, our small business environmental assistance program helps companies reduce costs and increase efficiency.  Another example is training road salt applicators to help prevent chloride pollution.</a:t>
            </a:r>
          </a:p>
          <a:p>
            <a:pPr marL="0" indent="0" defTabSz="931774">
              <a:buFont typeface="Arial" panose="020B0604020202020204" pitchFamily="34" charset="0"/>
              <a:buNone/>
              <a:defRPr/>
            </a:pPr>
            <a:endParaRPr lang="en-US" sz="1100" kern="1200" baseline="0" dirty="0" smtClean="0">
              <a:solidFill>
                <a:schemeClr val="tx1"/>
              </a:solidFill>
              <a:latin typeface="NeueHaasGroteskText Std" panose="020B0504020202020204" pitchFamily="34" charset="0"/>
              <a:ea typeface="+mn-ea"/>
              <a:cs typeface="+mn-cs"/>
            </a:endParaRPr>
          </a:p>
          <a:p>
            <a:pPr marL="0" indent="0" defTabSz="931774">
              <a:buFont typeface="Arial" panose="020B0604020202020204" pitchFamily="34" charset="0"/>
              <a:buNone/>
              <a:defRPr/>
            </a:pPr>
            <a:r>
              <a:rPr lang="en-US" sz="1100" b="1" kern="1200" baseline="0" dirty="0" smtClean="0">
                <a:solidFill>
                  <a:schemeClr val="tx1"/>
                </a:solidFill>
                <a:latin typeface="NeueHaasGroteskText Std" panose="020B0504020202020204" pitchFamily="34" charset="0"/>
                <a:ea typeface="+mn-ea"/>
                <a:cs typeface="+mn-cs"/>
              </a:rPr>
              <a:t>Managing pollution </a:t>
            </a:r>
            <a:r>
              <a:rPr lang="en-US" sz="1100" kern="1200" baseline="0" dirty="0" smtClean="0">
                <a:solidFill>
                  <a:schemeClr val="tx1"/>
                </a:solidFill>
                <a:latin typeface="NeueHaasGroteskText Std" panose="020B0504020202020204" pitchFamily="34" charset="0"/>
                <a:ea typeface="+mn-ea"/>
                <a:cs typeface="+mn-cs"/>
              </a:rPr>
              <a:t>is the bulk of our work – which we accomplish through our water and air permits and the traditional regulation framework.   But we also help manage pollution through efforts such as: </a:t>
            </a:r>
          </a:p>
          <a:p>
            <a:pPr marL="171450" indent="-171450" defTabSz="931774">
              <a:buFont typeface="Arial" panose="020B0604020202020204" pitchFamily="34" charset="0"/>
              <a:buChar char="•"/>
              <a:defRPr/>
            </a:pPr>
            <a:r>
              <a:rPr lang="en-US" sz="1100" u="sng" kern="1200" baseline="0" dirty="0" smtClean="0">
                <a:solidFill>
                  <a:schemeClr val="tx1"/>
                </a:solidFill>
                <a:latin typeface="NeueHaasGroteskText Std" panose="020B0504020202020204" pitchFamily="34" charset="0"/>
                <a:ea typeface="+mn-ea"/>
                <a:cs typeface="+mn-cs"/>
              </a:rPr>
              <a:t>Capital Assistance Program </a:t>
            </a:r>
            <a:r>
              <a:rPr lang="en-US" sz="1100" kern="1200" baseline="0" dirty="0" smtClean="0">
                <a:solidFill>
                  <a:schemeClr val="tx1"/>
                </a:solidFill>
                <a:latin typeface="NeueHaasGroteskText Std" panose="020B0504020202020204" pitchFamily="34" charset="0"/>
                <a:ea typeface="+mn-ea"/>
                <a:cs typeface="+mn-cs"/>
              </a:rPr>
              <a:t>projects and grants to local government for setting up infrastructure for recycling and waste reduction</a:t>
            </a:r>
          </a:p>
          <a:p>
            <a:pPr marL="171450" indent="-171450" defTabSz="931774">
              <a:buFont typeface="Arial" panose="020B0604020202020204" pitchFamily="34" charset="0"/>
              <a:buChar char="•"/>
              <a:defRPr/>
            </a:pPr>
            <a:r>
              <a:rPr lang="en-US" sz="1100" kern="1200" baseline="0" dirty="0" smtClean="0">
                <a:solidFill>
                  <a:schemeClr val="tx1"/>
                </a:solidFill>
                <a:latin typeface="NeueHaasGroteskText Std" panose="020B0504020202020204" pitchFamily="34" charset="0"/>
                <a:ea typeface="+mn-ea"/>
                <a:cs typeface="+mn-cs"/>
              </a:rPr>
              <a:t>Training for wastewater treatment plant operators to ensure proper management of municipal wastewater.</a:t>
            </a:r>
          </a:p>
          <a:p>
            <a:pPr marL="171450" indent="-171450" defTabSz="931774">
              <a:buFont typeface="Arial" panose="020B0604020202020204" pitchFamily="34" charset="0"/>
              <a:buChar char="•"/>
              <a:defRPr/>
            </a:pPr>
            <a:endParaRPr lang="en-US" sz="1100" kern="1200" baseline="0" dirty="0" smtClean="0">
              <a:solidFill>
                <a:schemeClr val="tx1"/>
              </a:solidFill>
              <a:latin typeface="NeueHaasGroteskText Std" panose="020B0504020202020204" pitchFamily="34" charset="0"/>
              <a:ea typeface="+mn-ea"/>
              <a:cs typeface="+mn-cs"/>
            </a:endParaRPr>
          </a:p>
          <a:p>
            <a:pPr marL="0" indent="0" defTabSz="931774">
              <a:buFont typeface="Arial" panose="020B0604020202020204" pitchFamily="34" charset="0"/>
              <a:buNone/>
              <a:defRPr/>
            </a:pPr>
            <a:r>
              <a:rPr lang="en-US" sz="1100" b="1" kern="1200" baseline="0" dirty="0" smtClean="0">
                <a:solidFill>
                  <a:schemeClr val="tx1"/>
                </a:solidFill>
                <a:latin typeface="NeueHaasGroteskText Std" panose="020B0504020202020204" pitchFamily="34" charset="0"/>
                <a:ea typeface="+mn-ea"/>
                <a:cs typeface="+mn-cs"/>
              </a:rPr>
              <a:t>Cleaning up Past Pollution </a:t>
            </a:r>
            <a:r>
              <a:rPr lang="en-US" sz="1100" kern="1200" baseline="0" dirty="0" smtClean="0">
                <a:solidFill>
                  <a:schemeClr val="tx1"/>
                </a:solidFill>
                <a:latin typeface="NeueHaasGroteskText Std" panose="020B0504020202020204" pitchFamily="34" charset="0"/>
                <a:ea typeface="+mn-ea"/>
                <a:cs typeface="+mn-cs"/>
              </a:rPr>
              <a:t>is key to protecting and enhancing human health.  We do this in may ways, most visibly:</a:t>
            </a:r>
          </a:p>
          <a:p>
            <a:pPr marL="171450" indent="-171450" defTabSz="931774">
              <a:buFont typeface="Arial" panose="020B0604020202020204" pitchFamily="34" charset="0"/>
              <a:buChar char="•"/>
              <a:defRPr/>
            </a:pPr>
            <a:r>
              <a:rPr lang="en-US" sz="1100" u="sng" kern="1200" baseline="0" dirty="0" smtClean="0">
                <a:solidFill>
                  <a:schemeClr val="tx1"/>
                </a:solidFill>
                <a:latin typeface="NeueHaasGroteskText Std" panose="020B0504020202020204" pitchFamily="34" charset="0"/>
                <a:ea typeface="+mn-ea"/>
                <a:cs typeface="+mn-cs"/>
              </a:rPr>
              <a:t>Closed Landfill Program</a:t>
            </a:r>
          </a:p>
          <a:p>
            <a:pPr marL="171450" indent="-171450" defTabSz="931774">
              <a:buFont typeface="Arial" panose="020B0604020202020204" pitchFamily="34" charset="0"/>
              <a:buChar char="•"/>
              <a:defRPr/>
            </a:pPr>
            <a:r>
              <a:rPr lang="en-US" sz="1100" u="sng" kern="1200" baseline="0" dirty="0" smtClean="0">
                <a:solidFill>
                  <a:schemeClr val="tx1"/>
                </a:solidFill>
                <a:latin typeface="NeueHaasGroteskText Std" panose="020B0504020202020204" pitchFamily="34" charset="0"/>
                <a:ea typeface="+mn-ea"/>
                <a:cs typeface="+mn-cs"/>
              </a:rPr>
              <a:t>Superfund Program</a:t>
            </a:r>
          </a:p>
          <a:p>
            <a:pPr marL="171450" indent="-171450" defTabSz="931774">
              <a:buFont typeface="Arial" panose="020B0604020202020204" pitchFamily="34" charset="0"/>
              <a:buChar char="•"/>
              <a:defRPr/>
            </a:pPr>
            <a:r>
              <a:rPr lang="en-US" sz="1100" kern="1200" baseline="0" dirty="0" smtClean="0">
                <a:solidFill>
                  <a:schemeClr val="tx1"/>
                </a:solidFill>
                <a:latin typeface="NeueHaasGroteskText Std" panose="020B0504020202020204" pitchFamily="34" charset="0"/>
                <a:ea typeface="+mn-ea"/>
                <a:cs typeface="+mn-cs"/>
              </a:rPr>
              <a:t>And last session’s St. Louis River Area of Concern – Great Lakes Restoration Program</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42426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Here | mn.gov/</a:t>
            </a:r>
            <a:r>
              <a:rPr lang="en-US" dirty="0" err="1" smtClean="0"/>
              <a:t>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Here | mn.gov/</a:t>
            </a:r>
            <a:r>
              <a:rPr lang="en-US" dirty="0" err="1" smtClean="0"/>
              <a:t>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1" name="Picture Placeholder 4" descr="Minnesota logo"/>
          <p:cNvPicPr>
            <a:picLocks noChangeAspect="1"/>
          </p:cNvPicPr>
          <p:nvPr userDrawn="1"/>
        </p:nvPicPr>
        <p:blipFill>
          <a:blip r:embed="rId2">
            <a:extLst>
              <a:ext uri="{28A0092B-C50C-407E-A947-70E740481C1C}">
                <a14:useLocalDpi xmlns:a14="http://schemas.microsoft.com/office/drawing/2010/main" val="0"/>
              </a:ext>
            </a:extLst>
          </a:blip>
          <a:srcRect t="7200" b="7200"/>
          <a:stretch>
            <a:fillRect/>
          </a:stretch>
        </p:blipFill>
        <p:spPr>
          <a:xfrm>
            <a:off x="3036685" y="1315550"/>
            <a:ext cx="6118629" cy="1696642"/>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11"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464311" y="5737229"/>
            <a:ext cx="3592534" cy="996178"/>
          </a:xfrm>
          <a:prstGeom prst="rect">
            <a:avLst/>
          </a:prstGeom>
        </p:spPr>
      </p:pic>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7844391" y="344243"/>
            <a:ext cx="3592534" cy="996178"/>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1"/>
                </a:solidFill>
              </a:defRPr>
            </a:lvl1pPr>
          </a:lstStyle>
          <a:p>
            <a:r>
              <a:rPr lang="en-US" smtClean="0">
                <a:solidFill>
                  <a:schemeClr val="tx2"/>
                </a:solidFill>
              </a:rPr>
              <a:t>Optional Tagline Goes Here | mn.gov/websiteurl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7844391" y="344243"/>
            <a:ext cx="3592534" cy="996178"/>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7844391" y="410743"/>
            <a:ext cx="3592534" cy="996178"/>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89397"/>
            <a:ext cx="12192000" cy="1682061"/>
          </a:xfrm>
        </p:spPr>
        <p:txBody>
          <a:bodyPr>
            <a:normAutofit fontScale="90000"/>
          </a:bodyPr>
          <a:lstStyle/>
          <a:p>
            <a:r>
              <a:rPr lang="en-US" sz="2000" dirty="0" smtClean="0">
                <a:cs typeface="Tahoma" pitchFamily="34" charset="0"/>
              </a:rPr>
              <a:t/>
            </a:r>
            <a:br>
              <a:rPr lang="en-US" sz="2000" dirty="0" smtClean="0">
                <a:cs typeface="Tahoma" pitchFamily="34" charset="0"/>
              </a:rPr>
            </a:br>
            <a:r>
              <a:rPr lang="en-US" dirty="0" smtClean="0">
                <a:cs typeface="Tahoma" pitchFamily="34" charset="0"/>
              </a:rPr>
              <a:t/>
            </a:r>
            <a:br>
              <a:rPr lang="en-US" dirty="0" smtClean="0">
                <a:cs typeface="Tahoma" pitchFamily="34" charset="0"/>
              </a:rPr>
            </a:br>
            <a:r>
              <a:rPr lang="en-US" dirty="0" smtClean="0">
                <a:cs typeface="Tahoma" pitchFamily="34" charset="0"/>
              </a:rPr>
              <a:t>MPCA’s priority Closed Landfills: </a:t>
            </a:r>
            <a:br>
              <a:rPr lang="en-US" dirty="0" smtClean="0">
                <a:cs typeface="Tahoma" pitchFamily="34" charset="0"/>
              </a:rPr>
            </a:br>
            <a:r>
              <a:rPr lang="en-US" dirty="0" smtClean="0">
                <a:cs typeface="Tahoma" pitchFamily="34" charset="0"/>
              </a:rPr>
              <a:t>WDE Landfill (Andover) and Freeway Landfill (Burnsville)</a:t>
            </a:r>
            <a:br>
              <a:rPr lang="en-US" dirty="0" smtClean="0">
                <a:cs typeface="Tahoma" pitchFamily="34" charset="0"/>
              </a:rPr>
            </a:br>
            <a:r>
              <a:rPr lang="en-US" dirty="0" smtClean="0">
                <a:cs typeface="Tahoma" pitchFamily="34" charset="0"/>
              </a:rPr>
              <a:t/>
            </a:r>
            <a:br>
              <a:rPr lang="en-US" dirty="0" smtClean="0">
                <a:cs typeface="Tahoma" pitchFamily="34" charset="0"/>
              </a:rPr>
            </a:br>
            <a:endParaRPr lang="en-US" sz="2700" dirty="0"/>
          </a:p>
        </p:txBody>
      </p:sp>
      <p:sp>
        <p:nvSpPr>
          <p:cNvPr id="3" name="Text Placeholder 2"/>
          <p:cNvSpPr>
            <a:spLocks noGrp="1"/>
          </p:cNvSpPr>
          <p:nvPr>
            <p:ph type="body" sz="quarter" idx="14"/>
          </p:nvPr>
        </p:nvSpPr>
        <p:spPr>
          <a:xfrm>
            <a:off x="2802467" y="5532120"/>
            <a:ext cx="6587067" cy="1188720"/>
          </a:xfrm>
        </p:spPr>
        <p:txBody>
          <a:bodyPr>
            <a:normAutofit/>
          </a:bodyPr>
          <a:lstStyle/>
          <a:p>
            <a:endParaRPr lang="en-US" dirty="0" smtClean="0"/>
          </a:p>
          <a:p>
            <a:r>
              <a:rPr lang="en-US" sz="2400" dirty="0" smtClean="0"/>
              <a:t>July 18, 2018</a:t>
            </a:r>
            <a:endParaRPr lang="en-US" sz="2400" dirty="0"/>
          </a:p>
        </p:txBody>
      </p:sp>
    </p:spTree>
    <p:extLst>
      <p:ext uri="{BB962C8B-B14F-4D97-AF65-F5344CB8AC3E}">
        <p14:creationId xmlns:p14="http://schemas.microsoft.com/office/powerpoint/2010/main" val="402801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528" y="228600"/>
            <a:ext cx="10737272" cy="951807"/>
          </a:xfrm>
        </p:spPr>
        <p:txBody>
          <a:bodyPr>
            <a:normAutofit/>
          </a:bodyPr>
          <a:lstStyle/>
          <a:p>
            <a:r>
              <a:rPr lang="en-US" dirty="0" smtClean="0"/>
              <a:t>History of Freeway Landfill</a:t>
            </a:r>
            <a:endParaRPr lang="en-US" dirty="0"/>
          </a:p>
        </p:txBody>
      </p:sp>
      <p:sp>
        <p:nvSpPr>
          <p:cNvPr id="3" name="Slide Number Placeholder 2"/>
          <p:cNvSpPr>
            <a:spLocks noGrp="1"/>
          </p:cNvSpPr>
          <p:nvPr>
            <p:ph type="sldNum" sz="quarter" idx="12"/>
          </p:nvPr>
        </p:nvSpPr>
        <p:spPr/>
        <p:txBody>
          <a:bodyPr/>
          <a:lstStyle/>
          <a:p>
            <a:fld id="{027BFFB2-5BA2-4AC9-963A-5046B9CCD5E5}" type="slidenum">
              <a:rPr lang="en-US" smtClean="0"/>
              <a:pPr/>
              <a:t>10</a:t>
            </a:fld>
            <a:endParaRPr lang="en-US" dirty="0"/>
          </a:p>
        </p:txBody>
      </p:sp>
      <p:pic>
        <p:nvPicPr>
          <p:cNvPr id="5" name="Picture 4"/>
          <p:cNvPicPr>
            <a:picLocks noChangeAspect="1"/>
          </p:cNvPicPr>
          <p:nvPr/>
        </p:nvPicPr>
        <p:blipFill rotWithShape="1">
          <a:blip r:embed="rId3"/>
          <a:srcRect t="22467"/>
          <a:stretch/>
        </p:blipFill>
        <p:spPr>
          <a:xfrm>
            <a:off x="824703" y="1709738"/>
            <a:ext cx="10320922" cy="4829174"/>
          </a:xfrm>
          <a:prstGeom prst="rect">
            <a:avLst/>
          </a:prstGeom>
        </p:spPr>
      </p:pic>
    </p:spTree>
    <p:extLst>
      <p:ext uri="{BB962C8B-B14F-4D97-AF65-F5344CB8AC3E}">
        <p14:creationId xmlns:p14="http://schemas.microsoft.com/office/powerpoint/2010/main" val="108871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flow: historical </a:t>
            </a:r>
            <a:endParaRPr lang="en-US" dirty="0"/>
          </a:p>
        </p:txBody>
      </p:sp>
      <p:pic>
        <p:nvPicPr>
          <p:cNvPr id="4" name="Picture 3"/>
          <p:cNvPicPr>
            <a:picLocks noChangeAspect="1"/>
          </p:cNvPicPr>
          <p:nvPr/>
        </p:nvPicPr>
        <p:blipFill>
          <a:blip r:embed="rId2"/>
          <a:stretch>
            <a:fillRect/>
          </a:stretch>
        </p:blipFill>
        <p:spPr>
          <a:xfrm>
            <a:off x="838200" y="1769743"/>
            <a:ext cx="3486150" cy="5000625"/>
          </a:xfrm>
          <a:prstGeom prst="rect">
            <a:avLst/>
          </a:prstGeom>
        </p:spPr>
      </p:pic>
      <p:sp>
        <p:nvSpPr>
          <p:cNvPr id="5" name="Rectangle 4"/>
          <p:cNvSpPr/>
          <p:nvPr/>
        </p:nvSpPr>
        <p:spPr>
          <a:xfrm>
            <a:off x="4452946" y="1769743"/>
            <a:ext cx="6900854" cy="2800767"/>
          </a:xfrm>
          <a:prstGeom prst="rect">
            <a:avLst/>
          </a:prstGeom>
        </p:spPr>
        <p:txBody>
          <a:bodyPr wrap="square">
            <a:spAutoFit/>
          </a:bodyPr>
          <a:lstStyle/>
          <a:p>
            <a:endParaRPr lang="en-US" sz="800" dirty="0"/>
          </a:p>
          <a:p>
            <a:pPr marL="342900" indent="-342900">
              <a:buFont typeface="Arial" panose="020B0604020202020204" pitchFamily="34" charset="0"/>
              <a:buChar char="•"/>
            </a:pPr>
            <a:r>
              <a:rPr lang="en-US" sz="2400" dirty="0" smtClean="0"/>
              <a:t>Before the landfill existed, this site was a wetland. </a:t>
            </a:r>
            <a:br>
              <a:rPr lang="en-US" sz="2400" dirty="0" smtClean="0"/>
            </a:br>
            <a:endParaRPr lang="en-US" sz="2400" dirty="0" smtClean="0"/>
          </a:p>
          <a:p>
            <a:pPr marL="342900" indent="-342900">
              <a:buFont typeface="Arial" panose="020B0604020202020204" pitchFamily="34" charset="0"/>
              <a:buChar char="•"/>
            </a:pPr>
            <a:r>
              <a:rPr lang="en-US" sz="2400" dirty="0" smtClean="0"/>
              <a:t>Groundwater flowed mainly to the Minnesota River. </a:t>
            </a:r>
            <a:br>
              <a:rPr lang="en-US" sz="2400" dirty="0" smtClean="0"/>
            </a:br>
            <a:endParaRPr lang="en-US" sz="2400" dirty="0" smtClean="0"/>
          </a:p>
          <a:p>
            <a:pPr marL="342900" indent="-342900">
              <a:buFont typeface="Arial" panose="020B0604020202020204" pitchFamily="34" charset="0"/>
              <a:buChar char="•"/>
            </a:pPr>
            <a:r>
              <a:rPr lang="en-US" sz="2400" dirty="0" smtClean="0"/>
              <a:t>Today’s regulations would never allow a landfill to be placed on such a site. </a:t>
            </a:r>
            <a:endParaRPr lang="en-US" sz="800" dirty="0"/>
          </a:p>
        </p:txBody>
      </p:sp>
    </p:spTree>
    <p:extLst>
      <p:ext uri="{BB962C8B-B14F-4D97-AF65-F5344CB8AC3E}">
        <p14:creationId xmlns:p14="http://schemas.microsoft.com/office/powerpoint/2010/main" val="369217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flow today</a:t>
            </a:r>
            <a:endParaRPr lang="en-US" dirty="0"/>
          </a:p>
        </p:txBody>
      </p:sp>
      <p:sp>
        <p:nvSpPr>
          <p:cNvPr id="5" name="Rectangle 4"/>
          <p:cNvSpPr/>
          <p:nvPr/>
        </p:nvSpPr>
        <p:spPr>
          <a:xfrm>
            <a:off x="4452946" y="1769743"/>
            <a:ext cx="6900854" cy="2800767"/>
          </a:xfrm>
          <a:prstGeom prst="rect">
            <a:avLst/>
          </a:prstGeom>
        </p:spPr>
        <p:txBody>
          <a:bodyPr wrap="square">
            <a:spAutoFit/>
          </a:bodyPr>
          <a:lstStyle/>
          <a:p>
            <a:endParaRPr lang="en-US" sz="800" dirty="0"/>
          </a:p>
          <a:p>
            <a:pPr marL="342900" indent="-342900">
              <a:buFont typeface="Arial" panose="020B0604020202020204" pitchFamily="34" charset="0"/>
              <a:buChar char="•"/>
            </a:pPr>
            <a:r>
              <a:rPr lang="en-US" sz="2400" dirty="0" smtClean="0"/>
              <a:t>Kraemer Quarry pumps 10 million gallons of groundwater per day </a:t>
            </a:r>
            <a:r>
              <a:rPr lang="en-US" sz="2400" u="sng" dirty="0" smtClean="0"/>
              <a:t>away</a:t>
            </a:r>
            <a:r>
              <a:rPr lang="en-US" sz="2400" dirty="0" smtClean="0"/>
              <a:t> from the landfill and the river. </a:t>
            </a:r>
            <a:br>
              <a:rPr lang="en-US" sz="2400" dirty="0" smtClean="0"/>
            </a:br>
            <a:endParaRPr lang="en-US" sz="2400" dirty="0" smtClean="0"/>
          </a:p>
          <a:p>
            <a:pPr marL="342900" indent="-342900">
              <a:buFont typeface="Arial" panose="020B0604020202020204" pitchFamily="34" charset="0"/>
              <a:buChar char="•"/>
            </a:pPr>
            <a:r>
              <a:rPr lang="en-US" sz="2400" dirty="0" smtClean="0"/>
              <a:t>This lowers the water table, preventing the waste in Freeway Landfill from sitting directly in groundwater. </a:t>
            </a:r>
            <a:endParaRPr lang="en-US" sz="800" dirty="0"/>
          </a:p>
        </p:txBody>
      </p:sp>
      <p:pic>
        <p:nvPicPr>
          <p:cNvPr id="3" name="Picture 2"/>
          <p:cNvPicPr>
            <a:picLocks noChangeAspect="1"/>
          </p:cNvPicPr>
          <p:nvPr/>
        </p:nvPicPr>
        <p:blipFill>
          <a:blip r:embed="rId2"/>
          <a:stretch>
            <a:fillRect/>
          </a:stretch>
        </p:blipFill>
        <p:spPr>
          <a:xfrm>
            <a:off x="796413" y="1769743"/>
            <a:ext cx="3438525" cy="4972050"/>
          </a:xfrm>
          <a:prstGeom prst="rect">
            <a:avLst/>
          </a:prstGeom>
        </p:spPr>
      </p:pic>
    </p:spTree>
    <p:extLst>
      <p:ext uri="{BB962C8B-B14F-4D97-AF65-F5344CB8AC3E}">
        <p14:creationId xmlns:p14="http://schemas.microsoft.com/office/powerpoint/2010/main" val="301747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flow in the future</a:t>
            </a:r>
            <a:endParaRPr lang="en-US" dirty="0"/>
          </a:p>
        </p:txBody>
      </p:sp>
      <p:sp>
        <p:nvSpPr>
          <p:cNvPr id="5" name="Rectangle 4"/>
          <p:cNvSpPr/>
          <p:nvPr/>
        </p:nvSpPr>
        <p:spPr>
          <a:xfrm>
            <a:off x="4452946" y="1769743"/>
            <a:ext cx="6900854" cy="3170099"/>
          </a:xfrm>
          <a:prstGeom prst="rect">
            <a:avLst/>
          </a:prstGeom>
        </p:spPr>
        <p:txBody>
          <a:bodyPr wrap="square">
            <a:spAutoFit/>
          </a:bodyPr>
          <a:lstStyle/>
          <a:p>
            <a:endParaRPr lang="en-US" sz="800" dirty="0"/>
          </a:p>
          <a:p>
            <a:pPr marL="342900" indent="-342900">
              <a:buFont typeface="Arial" panose="020B0604020202020204" pitchFamily="34" charset="0"/>
              <a:buChar char="•"/>
            </a:pPr>
            <a:r>
              <a:rPr lang="en-US" sz="2400" dirty="0" smtClean="0"/>
              <a:t>When Kraemer Quarry stops pumping, groundwater will again flow toward the Minnesota River, through Freeway Landfill. </a:t>
            </a:r>
            <a:br>
              <a:rPr lang="en-US" sz="2400" dirty="0" smtClean="0"/>
            </a:br>
            <a:endParaRPr lang="en-US" sz="2400" dirty="0" smtClean="0"/>
          </a:p>
          <a:p>
            <a:pPr marL="342900" indent="-342900">
              <a:buFont typeface="Arial" panose="020B0604020202020204" pitchFamily="34" charset="0"/>
              <a:buChar char="•"/>
            </a:pPr>
            <a:r>
              <a:rPr lang="en-US" sz="2400" dirty="0" smtClean="0"/>
              <a:t>The </a:t>
            </a:r>
            <a:r>
              <a:rPr lang="en-US" sz="2400" dirty="0"/>
              <a:t>Q</a:t>
            </a:r>
            <a:r>
              <a:rPr lang="en-US" sz="2400" dirty="0" smtClean="0"/>
              <a:t>uarry will fill with water and become a lake. </a:t>
            </a:r>
            <a:br>
              <a:rPr lang="en-US" sz="2400" dirty="0" smtClean="0"/>
            </a:br>
            <a:endParaRPr lang="en-US" sz="2400" dirty="0" smtClean="0"/>
          </a:p>
          <a:p>
            <a:pPr marL="342900" indent="-342900">
              <a:buFont typeface="Arial" panose="020B0604020202020204" pitchFamily="34" charset="0"/>
              <a:buChar char="•"/>
            </a:pPr>
            <a:r>
              <a:rPr lang="en-US" sz="2400" dirty="0" smtClean="0"/>
              <a:t>Both the river and the lake will be at risk for contamination from the landfill. </a:t>
            </a:r>
            <a:endParaRPr lang="en-US" sz="800" dirty="0"/>
          </a:p>
        </p:txBody>
      </p:sp>
      <p:pic>
        <p:nvPicPr>
          <p:cNvPr id="4" name="Picture 3"/>
          <p:cNvPicPr>
            <a:picLocks noChangeAspect="1"/>
          </p:cNvPicPr>
          <p:nvPr/>
        </p:nvPicPr>
        <p:blipFill>
          <a:blip r:embed="rId2"/>
          <a:stretch>
            <a:fillRect/>
          </a:stretch>
        </p:blipFill>
        <p:spPr>
          <a:xfrm>
            <a:off x="838200" y="1769743"/>
            <a:ext cx="3448050" cy="4991100"/>
          </a:xfrm>
          <a:prstGeom prst="rect">
            <a:avLst/>
          </a:prstGeom>
        </p:spPr>
      </p:pic>
    </p:spTree>
    <p:extLst>
      <p:ext uri="{BB962C8B-B14F-4D97-AF65-F5344CB8AC3E}">
        <p14:creationId xmlns:p14="http://schemas.microsoft.com/office/powerpoint/2010/main" val="303874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Freeway Landfill: a looming threat to groundwater</a:t>
            </a:r>
            <a:endParaRPr lang="en-US" dirty="0"/>
          </a:p>
        </p:txBody>
      </p:sp>
      <p:sp>
        <p:nvSpPr>
          <p:cNvPr id="5" name="Rectangle 4"/>
          <p:cNvSpPr/>
          <p:nvPr/>
        </p:nvSpPr>
        <p:spPr>
          <a:xfrm>
            <a:off x="300046" y="1630043"/>
            <a:ext cx="5326054" cy="338554"/>
          </a:xfrm>
          <a:prstGeom prst="rect">
            <a:avLst/>
          </a:prstGeom>
        </p:spPr>
        <p:txBody>
          <a:bodyPr wrap="square">
            <a:spAutoFit/>
          </a:bodyPr>
          <a:lstStyle/>
          <a:p>
            <a:endParaRPr lang="en-US" sz="800" dirty="0"/>
          </a:p>
          <a:p>
            <a:endParaRPr lang="en-US" sz="800"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297"/>
          <a:stretch/>
        </p:blipFill>
        <p:spPr>
          <a:xfrm>
            <a:off x="5969000" y="1449388"/>
            <a:ext cx="6096000" cy="48625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9700" y="1803400"/>
            <a:ext cx="56515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groundwater level will also rise in the months after Kraemer Quarry stops pumping.</a:t>
            </a:r>
          </a:p>
          <a:p>
            <a:r>
              <a:rPr lang="en-US" sz="2400" dirty="0" smtClean="0"/>
              <a:t> </a:t>
            </a:r>
          </a:p>
          <a:p>
            <a:pPr marL="285750" indent="-285750">
              <a:buFont typeface="Arial" panose="020B0604020202020204" pitchFamily="34" charset="0"/>
              <a:buChar char="•"/>
            </a:pPr>
            <a:r>
              <a:rPr lang="en-US" sz="2400" dirty="0" smtClean="0"/>
              <a:t>When this happens, the waste and leachate at the bottom of the landfill will be in direct contact with groundwater.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Under current estimates, cleaning Freeway Landfill and Freeway Dump will take about five years. </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02808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Freeway Landfill: a looming threat to groundwater</a:t>
            </a:r>
            <a:endParaRPr lang="en-US" dirty="0"/>
          </a:p>
        </p:txBody>
      </p:sp>
      <p:sp>
        <p:nvSpPr>
          <p:cNvPr id="5" name="Rectangle 4"/>
          <p:cNvSpPr/>
          <p:nvPr/>
        </p:nvSpPr>
        <p:spPr>
          <a:xfrm>
            <a:off x="300046" y="1630043"/>
            <a:ext cx="5326054" cy="338554"/>
          </a:xfrm>
          <a:prstGeom prst="rect">
            <a:avLst/>
          </a:prstGeom>
        </p:spPr>
        <p:txBody>
          <a:bodyPr wrap="square">
            <a:spAutoFit/>
          </a:bodyPr>
          <a:lstStyle/>
          <a:p>
            <a:endParaRPr lang="en-US" sz="800" dirty="0"/>
          </a:p>
          <a:p>
            <a:endParaRPr lang="en-US" sz="800" dirty="0"/>
          </a:p>
        </p:txBody>
      </p:sp>
      <p:sp>
        <p:nvSpPr>
          <p:cNvPr id="3" name="TextBox 2"/>
          <p:cNvSpPr txBox="1"/>
          <p:nvPr/>
        </p:nvSpPr>
        <p:spPr>
          <a:xfrm>
            <a:off x="137323" y="3078313"/>
            <a:ext cx="56515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Over time, this contamination will reach both the Minnesota River and the Quarry Lake. </a:t>
            </a:r>
          </a:p>
          <a:p>
            <a:endParaRPr lang="en-US" sz="2400" dirty="0"/>
          </a:p>
        </p:txBody>
      </p:sp>
      <p:pic>
        <p:nvPicPr>
          <p:cNvPr id="7" name="Content Placeholder 3"/>
          <p:cNvPicPr>
            <a:picLocks noChangeAspect="1" noChangeArrowheads="1"/>
          </p:cNvPicPr>
          <p:nvPr/>
        </p:nvPicPr>
        <p:blipFill rotWithShape="1">
          <a:blip r:embed="rId2">
            <a:extLst>
              <a:ext uri="{28A0092B-C50C-407E-A947-70E740481C1C}">
                <a14:useLocalDpi xmlns:a14="http://schemas.microsoft.com/office/drawing/2010/main" val="0"/>
              </a:ext>
            </a:extLst>
          </a:blip>
          <a:srcRect l="6602"/>
          <a:stretch/>
        </p:blipFill>
        <p:spPr>
          <a:xfrm>
            <a:off x="5956300" y="1449387"/>
            <a:ext cx="6108701" cy="48275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54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528" y="228600"/>
            <a:ext cx="10737272" cy="951807"/>
          </a:xfrm>
        </p:spPr>
        <p:txBody>
          <a:bodyPr>
            <a:normAutofit/>
          </a:bodyPr>
          <a:lstStyle/>
          <a:p>
            <a:r>
              <a:rPr lang="en-US" dirty="0" smtClean="0"/>
              <a:t>Preliminary results of 2018 investigation</a:t>
            </a:r>
            <a:endParaRPr lang="en-US" dirty="0"/>
          </a:p>
        </p:txBody>
      </p:sp>
      <p:sp>
        <p:nvSpPr>
          <p:cNvPr id="3" name="Slide Number Placeholder 2"/>
          <p:cNvSpPr>
            <a:spLocks noGrp="1"/>
          </p:cNvSpPr>
          <p:nvPr>
            <p:ph type="sldNum" sz="quarter" idx="12"/>
          </p:nvPr>
        </p:nvSpPr>
        <p:spPr/>
        <p:txBody>
          <a:bodyPr/>
          <a:lstStyle/>
          <a:p>
            <a:fld id="{027BFFB2-5BA2-4AC9-963A-5046B9CCD5E5}" type="slidenum">
              <a:rPr lang="en-US" smtClean="0"/>
              <a:pPr/>
              <a:t>16</a:t>
            </a:fld>
            <a:endParaRPr lang="en-US" dirty="0"/>
          </a:p>
        </p:txBody>
      </p:sp>
      <p:pic>
        <p:nvPicPr>
          <p:cNvPr id="6"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t="21253" r="32509"/>
          <a:stretch/>
        </p:blipFill>
        <p:spPr>
          <a:xfrm>
            <a:off x="-12699" y="1314361"/>
            <a:ext cx="6692900" cy="5543639"/>
          </a:xfrm>
          <a:prstGeom prst="rect">
            <a:avLst/>
          </a:prstGeom>
        </p:spPr>
      </p:pic>
      <p:sp>
        <p:nvSpPr>
          <p:cNvPr id="7" name="TextBox 6"/>
          <p:cNvSpPr txBox="1"/>
          <p:nvPr/>
        </p:nvSpPr>
        <p:spPr>
          <a:xfrm>
            <a:off x="6908800" y="1460500"/>
            <a:ext cx="51054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Outer boundaries of waste still under investigation</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Methane detected above the lower explosive limit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Contamination in groundwater above health </a:t>
            </a:r>
            <a:r>
              <a:rPr lang="en-US" sz="2000" dirty="0" smtClean="0"/>
              <a:t>standards for: </a:t>
            </a:r>
            <a:endParaRPr lang="en-US" sz="2000" dirty="0" smtClean="0"/>
          </a:p>
          <a:p>
            <a:pPr marL="742950" lvl="1" indent="-285750">
              <a:buFont typeface="Arial" panose="020B0604020202020204" pitchFamily="34" charset="0"/>
              <a:buChar char="•"/>
            </a:pPr>
            <a:r>
              <a:rPr lang="en-US" sz="2000" dirty="0" smtClean="0"/>
              <a:t>1,4-Dioxane</a:t>
            </a:r>
          </a:p>
          <a:p>
            <a:pPr marL="742950" lvl="1" indent="-285750">
              <a:buFont typeface="Arial" panose="020B0604020202020204" pitchFamily="34" charset="0"/>
              <a:buChar char="•"/>
            </a:pPr>
            <a:r>
              <a:rPr lang="en-US" sz="2000" dirty="0" smtClean="0"/>
              <a:t>PFCs (PFOS, PFOA)</a:t>
            </a:r>
          </a:p>
          <a:p>
            <a:pPr marL="742950" lvl="1" indent="-285750">
              <a:buFont typeface="Arial" panose="020B0604020202020204" pitchFamily="34" charset="0"/>
              <a:buChar char="•"/>
            </a:pPr>
            <a:r>
              <a:rPr lang="en-US" sz="2000" dirty="0" smtClean="0"/>
              <a:t>VOCs (BTEX, TCE)</a:t>
            </a:r>
          </a:p>
          <a:p>
            <a:pPr marL="742950" lvl="1" indent="-285750">
              <a:buFont typeface="Arial" panose="020B0604020202020204" pitchFamily="34" charset="0"/>
              <a:buChar char="•"/>
            </a:pPr>
            <a:r>
              <a:rPr lang="en-US" sz="2000" dirty="0" smtClean="0"/>
              <a:t>Metals</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Contamination in on-site surface water above criteria:</a:t>
            </a:r>
          </a:p>
          <a:p>
            <a:pPr marL="742950" lvl="1" indent="-285750">
              <a:buFont typeface="Arial" panose="020B0604020202020204" pitchFamily="34" charset="0"/>
              <a:buChar char="•"/>
            </a:pPr>
            <a:r>
              <a:rPr lang="en-US" sz="2000" dirty="0" smtClean="0"/>
              <a:t>VOCs (BTEX, Vinyl Chloride)</a:t>
            </a:r>
          </a:p>
          <a:p>
            <a:pPr marL="742950" lvl="1" indent="-285750">
              <a:buFont typeface="Arial" panose="020B0604020202020204" pitchFamily="34" charset="0"/>
              <a:buChar char="•"/>
            </a:pPr>
            <a:r>
              <a:rPr lang="en-US" sz="2000" dirty="0" smtClean="0"/>
              <a:t>Metals</a:t>
            </a:r>
            <a:endParaRPr lang="en-US" sz="2000" dirty="0"/>
          </a:p>
        </p:txBody>
      </p:sp>
    </p:spTree>
    <p:extLst>
      <p:ext uri="{BB962C8B-B14F-4D97-AF65-F5344CB8AC3E}">
        <p14:creationId xmlns:p14="http://schemas.microsoft.com/office/powerpoint/2010/main" val="1319966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528" y="228600"/>
            <a:ext cx="10737272" cy="951807"/>
          </a:xfrm>
        </p:spPr>
        <p:txBody>
          <a:bodyPr>
            <a:normAutofit/>
          </a:bodyPr>
          <a:lstStyle/>
          <a:p>
            <a:r>
              <a:rPr lang="en-US" dirty="0" smtClean="0"/>
              <a:t>Recent Legislation on Freeway Landfill</a:t>
            </a:r>
            <a:endParaRPr lang="en-US" dirty="0"/>
          </a:p>
        </p:txBody>
      </p:sp>
      <p:sp>
        <p:nvSpPr>
          <p:cNvPr id="5" name="Content Placeholder 4"/>
          <p:cNvSpPr>
            <a:spLocks noGrp="1"/>
          </p:cNvSpPr>
          <p:nvPr>
            <p:ph idx="1"/>
          </p:nvPr>
        </p:nvSpPr>
        <p:spPr>
          <a:xfrm>
            <a:off x="324306" y="1448330"/>
            <a:ext cx="5684607" cy="5166226"/>
          </a:xfrm>
          <a:solidFill>
            <a:srgbClr val="CBE4BE"/>
          </a:solidFill>
          <a:ln>
            <a:solidFill>
              <a:srgbClr val="003865"/>
            </a:solidFill>
          </a:ln>
        </p:spPr>
        <p:txBody>
          <a:bodyPr>
            <a:noAutofit/>
          </a:bodyPr>
          <a:lstStyle/>
          <a:p>
            <a:pPr marL="0" indent="0" algn="ctr">
              <a:buNone/>
            </a:pPr>
            <a:r>
              <a:rPr lang="en-US" sz="2400" dirty="0" smtClean="0"/>
              <a:t>2017 Legislation:</a:t>
            </a:r>
          </a:p>
          <a:p>
            <a:r>
              <a:rPr lang="en-US" sz="2400" dirty="0" smtClean="0"/>
              <a:t>Expanded </a:t>
            </a:r>
            <a:r>
              <a:rPr lang="en-US" sz="2400" dirty="0"/>
              <a:t>closed landfill program </a:t>
            </a:r>
            <a:r>
              <a:rPr lang="en-US" sz="2400" dirty="0" smtClean="0"/>
              <a:t>authority to initiate cleanup activities &amp; provide third party protections when there is a non-voluntary party</a:t>
            </a:r>
          </a:p>
          <a:p>
            <a:r>
              <a:rPr lang="en-US" sz="2400" dirty="0" smtClean="0"/>
              <a:t>Directed MPCA to obtain lead agency role from US </a:t>
            </a:r>
            <a:r>
              <a:rPr lang="en-US" sz="2400" dirty="0" smtClean="0"/>
              <a:t>EPA</a:t>
            </a:r>
            <a:endParaRPr lang="en-US" sz="2400" dirty="0" smtClean="0"/>
          </a:p>
          <a:p>
            <a:r>
              <a:rPr lang="en-US" sz="2400" dirty="0" smtClean="0"/>
              <a:t>Added Freeway </a:t>
            </a:r>
            <a:r>
              <a:rPr lang="en-US" sz="2400" dirty="0" smtClean="0"/>
              <a:t>Dump</a:t>
            </a:r>
            <a:endParaRPr lang="en-US" sz="2400" dirty="0" smtClean="0"/>
          </a:p>
          <a:p>
            <a:r>
              <a:rPr lang="en-US" sz="2400" dirty="0" smtClean="0"/>
              <a:t>Appropriated $3 M from Closed Landfill Investment Fund for site evaluation and design.</a:t>
            </a:r>
          </a:p>
        </p:txBody>
      </p:sp>
      <p:sp>
        <p:nvSpPr>
          <p:cNvPr id="3" name="Slide Number Placeholder 2"/>
          <p:cNvSpPr>
            <a:spLocks noGrp="1"/>
          </p:cNvSpPr>
          <p:nvPr>
            <p:ph type="sldNum" sz="quarter" idx="12"/>
          </p:nvPr>
        </p:nvSpPr>
        <p:spPr/>
        <p:txBody>
          <a:bodyPr/>
          <a:lstStyle/>
          <a:p>
            <a:fld id="{027BFFB2-5BA2-4AC9-963A-5046B9CCD5E5}" type="slidenum">
              <a:rPr lang="en-US" smtClean="0"/>
              <a:pPr/>
              <a:t>17</a:t>
            </a:fld>
            <a:endParaRPr lang="en-US" dirty="0"/>
          </a:p>
        </p:txBody>
      </p:sp>
      <p:sp>
        <p:nvSpPr>
          <p:cNvPr id="2" name="TextBox 1"/>
          <p:cNvSpPr txBox="1"/>
          <p:nvPr/>
        </p:nvSpPr>
        <p:spPr>
          <a:xfrm>
            <a:off x="6365174" y="1815451"/>
            <a:ext cx="5391397" cy="4431983"/>
          </a:xfrm>
          <a:prstGeom prst="rect">
            <a:avLst/>
          </a:prstGeom>
          <a:solidFill>
            <a:schemeClr val="tx1">
              <a:lumMod val="10000"/>
              <a:lumOff val="90000"/>
            </a:schemeClr>
          </a:solidFill>
          <a:ln>
            <a:solidFill>
              <a:srgbClr val="002570"/>
            </a:solidFill>
          </a:ln>
        </p:spPr>
        <p:txBody>
          <a:bodyPr wrap="square" rtlCol="0">
            <a:spAutoFit/>
          </a:bodyPr>
          <a:lstStyle/>
          <a:p>
            <a:pPr lvl="1" algn="ctr"/>
            <a:r>
              <a:rPr lang="en-US" sz="2400" dirty="0" smtClean="0"/>
              <a:t>In 2018 Session:</a:t>
            </a:r>
          </a:p>
          <a:p>
            <a:pPr lvl="1" algn="ctr"/>
            <a:endParaRPr lang="en-US" dirty="0" smtClean="0"/>
          </a:p>
          <a:p>
            <a:pPr marL="342900" indent="-342900">
              <a:buFont typeface="Arial" panose="020B0604020202020204" pitchFamily="34" charset="0"/>
              <a:buChar char="•"/>
            </a:pPr>
            <a:r>
              <a:rPr lang="en-US" sz="2400" dirty="0" smtClean="0"/>
              <a:t>Governor’s </a:t>
            </a:r>
            <a:r>
              <a:rPr lang="en-US" sz="2400" dirty="0"/>
              <a:t>Bonding Request included $ 52.763 M for </a:t>
            </a:r>
            <a:r>
              <a:rPr lang="en-US" sz="2400" dirty="0" smtClean="0"/>
              <a:t>2 years’ worth of cleanup activities at Freeway Landfill,</a:t>
            </a:r>
          </a:p>
          <a:p>
            <a:endParaRPr lang="en-US" sz="2400" dirty="0"/>
          </a:p>
          <a:p>
            <a:pPr marL="342900" indent="-342900">
              <a:buFont typeface="Arial" panose="020B0604020202020204" pitchFamily="34" charset="0"/>
              <a:buChar char="•"/>
            </a:pPr>
            <a:r>
              <a:rPr lang="en-US" sz="2400" dirty="0" smtClean="0"/>
              <a:t>$0 bonding was appropriated and Freeway Landfill was NOT included in  either House or Senate Bonding bills,</a:t>
            </a:r>
          </a:p>
          <a:p>
            <a:endParaRPr lang="en-US" sz="2400" dirty="0" smtClean="0"/>
          </a:p>
          <a:p>
            <a:pPr marL="342900" indent="-342900">
              <a:buFont typeface="Arial" panose="020B0604020202020204" pitchFamily="34" charset="0"/>
              <a:buChar char="•"/>
            </a:pPr>
            <a:r>
              <a:rPr lang="en-US" sz="2400" dirty="0" smtClean="0"/>
              <a:t>Legislature </a:t>
            </a:r>
            <a:r>
              <a:rPr lang="en-US" sz="2400" dirty="0"/>
              <a:t>directed LCCMR to </a:t>
            </a:r>
            <a:r>
              <a:rPr lang="en-US" sz="2400" dirty="0" smtClean="0"/>
              <a:t>consider funding cleanup at </a:t>
            </a:r>
            <a:r>
              <a:rPr lang="en-US" sz="2400" dirty="0"/>
              <a:t>Freeway </a:t>
            </a:r>
            <a:r>
              <a:rPr lang="en-US" sz="2400" dirty="0" smtClean="0"/>
              <a:t>Landfill. </a:t>
            </a:r>
            <a:endParaRPr lang="en-US" sz="2400" dirty="0"/>
          </a:p>
        </p:txBody>
      </p:sp>
    </p:spTree>
    <p:extLst>
      <p:ext uri="{BB962C8B-B14F-4D97-AF65-F5344CB8AC3E}">
        <p14:creationId xmlns:p14="http://schemas.microsoft.com/office/powerpoint/2010/main" val="210452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approaches to handling pollution</a:t>
            </a:r>
            <a:endParaRPr lang="en-US" dirty="0"/>
          </a:p>
        </p:txBody>
      </p:sp>
      <p:sp>
        <p:nvSpPr>
          <p:cNvPr id="5" name="TextBox 4"/>
          <p:cNvSpPr txBox="1"/>
          <p:nvPr/>
        </p:nvSpPr>
        <p:spPr>
          <a:xfrm>
            <a:off x="7790793" y="2028149"/>
            <a:ext cx="3563007" cy="3908762"/>
          </a:xfrm>
          <a:prstGeom prst="rect">
            <a:avLst/>
          </a:prstGeom>
          <a:solidFill>
            <a:srgbClr val="002570"/>
          </a:solidFill>
        </p:spPr>
        <p:txBody>
          <a:bodyPr wrap="square" rtlCol="0">
            <a:spAutoFit/>
          </a:bodyPr>
          <a:lstStyle/>
          <a:p>
            <a:endParaRPr lang="en-US" sz="2800" dirty="0">
              <a:solidFill>
                <a:schemeClr val="bg1"/>
              </a:solidFill>
            </a:endParaRPr>
          </a:p>
          <a:p>
            <a:pPr algn="ctr"/>
            <a:r>
              <a:rPr lang="en-US" sz="4000" dirty="0" smtClean="0">
                <a:solidFill>
                  <a:schemeClr val="bg1"/>
                </a:solidFill>
              </a:rPr>
              <a:t>Prevent it</a:t>
            </a:r>
          </a:p>
          <a:p>
            <a:pPr algn="ctr"/>
            <a:endParaRPr lang="en-US" sz="4000" dirty="0" smtClean="0">
              <a:solidFill>
                <a:schemeClr val="bg1"/>
              </a:solidFill>
            </a:endParaRPr>
          </a:p>
          <a:p>
            <a:pPr algn="ctr"/>
            <a:r>
              <a:rPr lang="en-US" sz="4000" dirty="0" smtClean="0">
                <a:solidFill>
                  <a:schemeClr val="bg1"/>
                </a:solidFill>
              </a:rPr>
              <a:t>Manage it</a:t>
            </a:r>
          </a:p>
          <a:p>
            <a:pPr algn="ctr"/>
            <a:endParaRPr lang="en-US" sz="4000" dirty="0" smtClean="0">
              <a:solidFill>
                <a:schemeClr val="bg1"/>
              </a:solidFill>
            </a:endParaRPr>
          </a:p>
          <a:p>
            <a:pPr algn="ctr"/>
            <a:r>
              <a:rPr lang="en-US" sz="4000" dirty="0" smtClean="0">
                <a:solidFill>
                  <a:schemeClr val="bg1"/>
                </a:solidFill>
              </a:rPr>
              <a:t>Clean it up</a:t>
            </a:r>
          </a:p>
          <a:p>
            <a:endParaRPr lang="en-US" sz="20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0610"/>
          <a:stretch/>
        </p:blipFill>
        <p:spPr>
          <a:xfrm>
            <a:off x="695456" y="1329220"/>
            <a:ext cx="5975797" cy="5528780"/>
          </a:xfrm>
          <a:prstGeom prst="rect">
            <a:avLst/>
          </a:prstGeom>
        </p:spPr>
      </p:pic>
    </p:spTree>
    <p:extLst>
      <p:ext uri="{BB962C8B-B14F-4D97-AF65-F5344CB8AC3E}">
        <p14:creationId xmlns:p14="http://schemas.microsoft.com/office/powerpoint/2010/main" val="3866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Landfill Program</a:t>
            </a:r>
            <a:endParaRPr lang="en-US" dirty="0"/>
          </a:p>
        </p:txBody>
      </p:sp>
      <p:pic>
        <p:nvPicPr>
          <p:cNvPr id="5" name="Content Placeholder 4"/>
          <p:cNvPicPr>
            <a:picLocks noGrp="1" noChangeAspect="1"/>
          </p:cNvPicPr>
          <p:nvPr>
            <p:ph idx="1"/>
          </p:nvPr>
        </p:nvPicPr>
        <p:blipFill>
          <a:blip r:embed="rId3"/>
          <a:stretch>
            <a:fillRect/>
          </a:stretch>
        </p:blipFill>
        <p:spPr>
          <a:xfrm>
            <a:off x="508891" y="1479115"/>
            <a:ext cx="4038034" cy="5242360"/>
          </a:xfrm>
          <a:prstGeom prst="rect">
            <a:avLst/>
          </a:prstGeom>
        </p:spPr>
      </p:pic>
      <p:sp>
        <p:nvSpPr>
          <p:cNvPr id="4" name="Slide Number Placeholder 3"/>
          <p:cNvSpPr>
            <a:spLocks noGrp="1"/>
          </p:cNvSpPr>
          <p:nvPr>
            <p:ph type="sldNum" sz="quarter" idx="12"/>
          </p:nvPr>
        </p:nvSpPr>
        <p:spPr/>
        <p:txBody>
          <a:bodyPr/>
          <a:lstStyle/>
          <a:p>
            <a:fld id="{027BFFB2-5BA2-4AC9-963A-5046B9CCD5E5}" type="slidenum">
              <a:rPr lang="en-US" smtClean="0"/>
              <a:pPr/>
              <a:t>2</a:t>
            </a:fld>
            <a:endParaRPr lang="en-US" dirty="0"/>
          </a:p>
        </p:txBody>
      </p:sp>
      <p:sp>
        <p:nvSpPr>
          <p:cNvPr id="7" name="TextBox 6"/>
          <p:cNvSpPr txBox="1"/>
          <p:nvPr/>
        </p:nvSpPr>
        <p:spPr>
          <a:xfrm>
            <a:off x="5036695" y="1527369"/>
            <a:ext cx="6992173" cy="4493538"/>
          </a:xfrm>
          <a:prstGeom prst="rect">
            <a:avLst/>
          </a:prstGeom>
          <a:noFill/>
        </p:spPr>
        <p:txBody>
          <a:bodyPr wrap="square" rtlCol="0">
            <a:spAutoFit/>
          </a:bodyPr>
          <a:lstStyle/>
          <a:p>
            <a:r>
              <a:rPr lang="en-US" sz="2600" dirty="0" smtClean="0"/>
              <a:t>The Legislature created the Closed Landfill Program in 1994.</a:t>
            </a:r>
          </a:p>
          <a:p>
            <a:endParaRPr lang="en-US" sz="2600" dirty="0"/>
          </a:p>
          <a:p>
            <a:r>
              <a:rPr lang="en-US" sz="2600" dirty="0" smtClean="0"/>
              <a:t>MPCA is responsible for managing closed landfills that were permitted to hold mixed municipal solid waste that are enrolled in the program.</a:t>
            </a:r>
          </a:p>
          <a:p>
            <a:endParaRPr lang="en-US" sz="2600" dirty="0"/>
          </a:p>
          <a:p>
            <a:r>
              <a:rPr lang="en-US" sz="2600" b="1" dirty="0" smtClean="0"/>
              <a:t>Goal:  </a:t>
            </a:r>
            <a:r>
              <a:rPr lang="en-US" sz="2600" dirty="0" smtClean="0"/>
              <a:t>Mitigate risks to the public and the environment.</a:t>
            </a:r>
          </a:p>
          <a:p>
            <a:endParaRPr lang="en-US" sz="2600" dirty="0" smtClean="0"/>
          </a:p>
          <a:p>
            <a:r>
              <a:rPr lang="en-US" sz="2600" dirty="0" smtClean="0"/>
              <a:t>Today:  109 </a:t>
            </a:r>
            <a:r>
              <a:rPr lang="en-US" sz="2600" dirty="0"/>
              <a:t>c</a:t>
            </a:r>
            <a:r>
              <a:rPr lang="en-US" sz="2600" dirty="0" smtClean="0"/>
              <a:t>losed </a:t>
            </a:r>
            <a:r>
              <a:rPr lang="en-US" sz="2600" dirty="0"/>
              <a:t>landfills </a:t>
            </a:r>
            <a:r>
              <a:rPr lang="en-US" sz="2600" dirty="0" smtClean="0"/>
              <a:t>statewide (114 </a:t>
            </a:r>
            <a:r>
              <a:rPr lang="en-US" sz="2600" dirty="0" smtClean="0"/>
              <a:t>eligible)</a:t>
            </a:r>
            <a:endParaRPr lang="en-US" sz="2600" dirty="0"/>
          </a:p>
        </p:txBody>
      </p:sp>
    </p:spTree>
    <p:extLst>
      <p:ext uri="{BB962C8B-B14F-4D97-AF65-F5344CB8AC3E}">
        <p14:creationId xmlns:p14="http://schemas.microsoft.com/office/powerpoint/2010/main" val="197922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Landfill </a:t>
            </a:r>
            <a:r>
              <a:rPr lang="en-US" dirty="0"/>
              <a:t>Program </a:t>
            </a:r>
            <a:r>
              <a:rPr lang="en-US" dirty="0" smtClean="0"/>
              <a:t>Priorities</a:t>
            </a:r>
            <a:endParaRPr lang="en-US" dirty="0"/>
          </a:p>
        </p:txBody>
      </p:sp>
      <p:sp>
        <p:nvSpPr>
          <p:cNvPr id="3" name="Content Placeholder 2"/>
          <p:cNvSpPr>
            <a:spLocks noGrp="1"/>
          </p:cNvSpPr>
          <p:nvPr>
            <p:ph idx="1"/>
          </p:nvPr>
        </p:nvSpPr>
        <p:spPr>
          <a:xfrm>
            <a:off x="457201" y="1608082"/>
            <a:ext cx="11382702" cy="4748267"/>
          </a:xfrm>
        </p:spPr>
        <p:txBody>
          <a:bodyPr>
            <a:noAutofit/>
          </a:bodyPr>
          <a:lstStyle/>
          <a:p>
            <a:pPr marL="0" indent="0">
              <a:buNone/>
            </a:pPr>
            <a:r>
              <a:rPr lang="en-US" sz="2400" dirty="0" smtClean="0"/>
              <a:t>Closed landfills </a:t>
            </a:r>
            <a:r>
              <a:rPr lang="en-US" sz="2400" dirty="0"/>
              <a:t>are scored based on:</a:t>
            </a:r>
          </a:p>
          <a:p>
            <a:pPr lvl="1"/>
            <a:r>
              <a:rPr lang="en-US" sz="2400" dirty="0" smtClean="0"/>
              <a:t>presence </a:t>
            </a:r>
            <a:r>
              <a:rPr lang="en-US" sz="2400" dirty="0"/>
              <a:t>and </a:t>
            </a:r>
            <a:r>
              <a:rPr lang="en-US" sz="2400" dirty="0" smtClean="0"/>
              <a:t>degree </a:t>
            </a:r>
            <a:r>
              <a:rPr lang="en-US" sz="2400" dirty="0"/>
              <a:t>of </a:t>
            </a:r>
            <a:r>
              <a:rPr lang="en-US" sz="2400" dirty="0" smtClean="0"/>
              <a:t>hazards at each site - groundwater</a:t>
            </a:r>
            <a:r>
              <a:rPr lang="en-US" sz="2400" dirty="0"/>
              <a:t>, surface water, and methane gas </a:t>
            </a:r>
          </a:p>
          <a:p>
            <a:pPr lvl="1"/>
            <a:r>
              <a:rPr lang="en-US" sz="2400" dirty="0" smtClean="0"/>
              <a:t>conditions </a:t>
            </a:r>
            <a:r>
              <a:rPr lang="en-US" sz="2400" dirty="0"/>
              <a:t>that exacerbate those hazards </a:t>
            </a:r>
            <a:r>
              <a:rPr lang="en-US" sz="2400" dirty="0" smtClean="0"/>
              <a:t>(fractured bedrock, drinking water impact)</a:t>
            </a:r>
          </a:p>
          <a:p>
            <a:pPr lvl="1"/>
            <a:r>
              <a:rPr lang="en-US" sz="2400" dirty="0" smtClean="0"/>
              <a:t>the </a:t>
            </a:r>
            <a:r>
              <a:rPr lang="en-US" sz="2400" dirty="0"/>
              <a:t>likelihood the public will be exposed to those </a:t>
            </a:r>
            <a:r>
              <a:rPr lang="en-US" sz="2400" dirty="0" smtClean="0"/>
              <a:t>hazards (distance to wells, homes) </a:t>
            </a:r>
          </a:p>
          <a:p>
            <a:pPr lvl="1"/>
            <a:r>
              <a:rPr lang="en-US" sz="2400" dirty="0" smtClean="0"/>
              <a:t>other </a:t>
            </a:r>
            <a:r>
              <a:rPr lang="en-US" sz="2400" dirty="0"/>
              <a:t>risk </a:t>
            </a:r>
            <a:r>
              <a:rPr lang="en-US" sz="2400" dirty="0" smtClean="0"/>
              <a:t>factors (volume of waste, history of trespass, etc.)</a:t>
            </a:r>
            <a:r>
              <a:rPr lang="en-US" sz="2000" dirty="0" smtClean="0"/>
              <a:t/>
            </a:r>
            <a:br>
              <a:rPr lang="en-US" sz="2000" dirty="0" smtClean="0"/>
            </a:br>
            <a:endParaRPr lang="en-US" sz="700" dirty="0" smtClean="0"/>
          </a:p>
          <a:p>
            <a:pPr marL="0" indent="0">
              <a:buNone/>
            </a:pPr>
            <a:r>
              <a:rPr lang="en-US" sz="2400" dirty="0" smtClean="0"/>
              <a:t>Numerical </a:t>
            </a:r>
            <a:r>
              <a:rPr lang="en-US" sz="2400" dirty="0"/>
              <a:t>values are assigned to each of these risks and are totaled to calculate a site’s risk priority </a:t>
            </a:r>
            <a:r>
              <a:rPr lang="en-US" sz="2400" dirty="0" smtClean="0"/>
              <a:t>score.</a:t>
            </a:r>
          </a:p>
          <a:p>
            <a:pPr marL="0" indent="0">
              <a:buNone/>
            </a:pPr>
            <a:r>
              <a:rPr lang="en-US" sz="2400" dirty="0" smtClean="0"/>
              <a:t>This ranking process is completed annually.</a:t>
            </a:r>
          </a:p>
        </p:txBody>
      </p:sp>
      <p:sp>
        <p:nvSpPr>
          <p:cNvPr id="4" name="Slide Number Placeholder 3"/>
          <p:cNvSpPr>
            <a:spLocks noGrp="1"/>
          </p:cNvSpPr>
          <p:nvPr>
            <p:ph type="sldNum" sz="quarter" idx="12"/>
          </p:nvPr>
        </p:nvSpPr>
        <p:spPr/>
        <p:txBody>
          <a:bodyPr/>
          <a:lstStyle/>
          <a:p>
            <a:fld id="{027BFFB2-5BA2-4AC9-963A-5046B9CCD5E5}" type="slidenum">
              <a:rPr lang="en-US" smtClean="0"/>
              <a:pPr/>
              <a:t>3</a:t>
            </a:fld>
            <a:endParaRPr lang="en-US" dirty="0"/>
          </a:p>
        </p:txBody>
      </p:sp>
    </p:spTree>
    <p:extLst>
      <p:ext uri="{BB962C8B-B14F-4D97-AF65-F5344CB8AC3E}">
        <p14:creationId xmlns:p14="http://schemas.microsoft.com/office/powerpoint/2010/main" val="187709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Waste </a:t>
            </a:r>
            <a:r>
              <a:rPr lang="en-US" dirty="0"/>
              <a:t>Disposal Engineering (WDE) Landfill in Andover</a:t>
            </a:r>
          </a:p>
        </p:txBody>
      </p:sp>
      <p:pic>
        <p:nvPicPr>
          <p:cNvPr id="6" name="Picture 5"/>
          <p:cNvPicPr>
            <a:picLocks noChangeAspect="1"/>
          </p:cNvPicPr>
          <p:nvPr/>
        </p:nvPicPr>
        <p:blipFill rotWithShape="1">
          <a:blip r:embed="rId2"/>
          <a:srcRect b="5886"/>
          <a:stretch/>
        </p:blipFill>
        <p:spPr>
          <a:xfrm>
            <a:off x="178781" y="1703567"/>
            <a:ext cx="7077502" cy="4735870"/>
          </a:xfrm>
          <a:prstGeom prst="rect">
            <a:avLst/>
          </a:prstGeom>
          <a:effectLst/>
        </p:spPr>
      </p:pic>
      <p:pic>
        <p:nvPicPr>
          <p:cNvPr id="8" name="Content Placeholder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19" t="-7433" r="-319" b="11719"/>
          <a:stretch/>
        </p:blipFill>
        <p:spPr>
          <a:xfrm>
            <a:off x="7812671" y="1278955"/>
            <a:ext cx="4038600" cy="5154043"/>
          </a:xfrm>
          <a:prstGeom prst="rect">
            <a:avLst/>
          </a:prstGeom>
          <a:effectLst/>
        </p:spPr>
      </p:pic>
    </p:spTree>
    <p:extLst>
      <p:ext uri="{BB962C8B-B14F-4D97-AF65-F5344CB8AC3E}">
        <p14:creationId xmlns:p14="http://schemas.microsoft.com/office/powerpoint/2010/main" val="219952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WDE </a:t>
            </a:r>
            <a:r>
              <a:rPr lang="en-US" dirty="0"/>
              <a:t>Landfill </a:t>
            </a:r>
            <a:r>
              <a:rPr lang="en-US" dirty="0" smtClean="0"/>
              <a:t>site in </a:t>
            </a:r>
            <a:r>
              <a:rPr lang="en-US" dirty="0"/>
              <a:t>Andover</a:t>
            </a:r>
          </a:p>
        </p:txBody>
      </p:sp>
      <p:sp>
        <p:nvSpPr>
          <p:cNvPr id="3" name="Content Placeholder 2"/>
          <p:cNvSpPr>
            <a:spLocks noGrp="1"/>
          </p:cNvSpPr>
          <p:nvPr>
            <p:ph idx="1"/>
          </p:nvPr>
        </p:nvSpPr>
        <p:spPr>
          <a:xfrm>
            <a:off x="7359313" y="1550160"/>
            <a:ext cx="4832687" cy="5307839"/>
          </a:xfrm>
        </p:spPr>
        <p:txBody>
          <a:bodyPr>
            <a:normAutofit/>
          </a:bodyPr>
          <a:lstStyle/>
          <a:p>
            <a:pPr>
              <a:lnSpc>
                <a:spcPts val="2400"/>
              </a:lnSpc>
            </a:pPr>
            <a:r>
              <a:rPr lang="en-US" dirty="0" smtClean="0"/>
              <a:t>1/3 acre hazardous waste pit within 122 acre landfill</a:t>
            </a:r>
          </a:p>
          <a:p>
            <a:pPr>
              <a:lnSpc>
                <a:spcPts val="2400"/>
              </a:lnSpc>
            </a:pPr>
            <a:r>
              <a:rPr lang="en-US" dirty="0" smtClean="0"/>
              <a:t>6,600 barrels buried  in pit between 1972-74</a:t>
            </a:r>
          </a:p>
          <a:p>
            <a:pPr>
              <a:lnSpc>
                <a:spcPts val="2400"/>
              </a:lnSpc>
            </a:pPr>
            <a:r>
              <a:rPr lang="en-US" dirty="0" smtClean="0"/>
              <a:t>PCBs, paint wastes, heavy metals, solvents, VOCs</a:t>
            </a:r>
          </a:p>
          <a:p>
            <a:pPr>
              <a:lnSpc>
                <a:spcPts val="2400"/>
              </a:lnSpc>
            </a:pPr>
            <a:r>
              <a:rPr lang="en-US" dirty="0" smtClean="0"/>
              <a:t>4 mitigation systems at landfill – plus barrier wall around pit</a:t>
            </a:r>
          </a:p>
          <a:p>
            <a:pPr>
              <a:lnSpc>
                <a:spcPts val="2400"/>
              </a:lnSpc>
            </a:pPr>
            <a:r>
              <a:rPr lang="en-US" dirty="0" smtClean="0"/>
              <a:t>FY 2016: $650,000 from General Fund for design/engineering</a:t>
            </a:r>
          </a:p>
          <a:p>
            <a:pPr>
              <a:lnSpc>
                <a:spcPts val="2400"/>
              </a:lnSpc>
            </a:pPr>
            <a:r>
              <a:rPr lang="en-US" dirty="0" smtClean="0"/>
              <a:t>FY 2017: $11.35 M in bonding for cleanup and construction</a:t>
            </a:r>
          </a:p>
          <a:p>
            <a:pPr lvl="4">
              <a:lnSpc>
                <a:spcPts val="2400"/>
              </a:lnSpc>
            </a:pPr>
            <a:endParaRPr lang="en-US" dirty="0" smtClean="0"/>
          </a:p>
          <a:p>
            <a:endParaRPr lang="en-US" dirty="0" smtClean="0"/>
          </a:p>
          <a:p>
            <a:endParaRPr lang="en-US" dirty="0" smtClean="0"/>
          </a:p>
        </p:txBody>
      </p:sp>
      <p:pic>
        <p:nvPicPr>
          <p:cNvPr id="4" name="image5.jpeg"/>
          <p:cNvPicPr/>
          <p:nvPr/>
        </p:nvPicPr>
        <p:blipFill rotWithShape="1">
          <a:blip r:embed="rId2" cstate="print">
            <a:extLst>
              <a:ext uri="{28A0092B-C50C-407E-A947-70E740481C1C}">
                <a14:useLocalDpi xmlns:a14="http://schemas.microsoft.com/office/drawing/2010/main" val="0"/>
              </a:ext>
            </a:extLst>
          </a:blip>
          <a:srcRect l="2329" t="818" r="2569"/>
          <a:stretch/>
        </p:blipFill>
        <p:spPr>
          <a:xfrm>
            <a:off x="278296" y="1590260"/>
            <a:ext cx="6897756" cy="4989443"/>
          </a:xfrm>
          <a:prstGeom prst="rect">
            <a:avLst/>
          </a:prstGeom>
          <a:ln w="12700">
            <a:solidFill>
              <a:schemeClr val="tx2"/>
            </a:solidFill>
          </a:ln>
        </p:spPr>
      </p:pic>
    </p:spTree>
    <p:extLst>
      <p:ext uri="{BB962C8B-B14F-4D97-AF65-F5344CB8AC3E}">
        <p14:creationId xmlns:p14="http://schemas.microsoft.com/office/powerpoint/2010/main" val="304583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WDE Landfill  - Extensive contamination discovered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4168" y="1485872"/>
            <a:ext cx="8554616" cy="5135898"/>
          </a:xfrm>
          <a:prstGeom prst="rect">
            <a:avLst/>
          </a:prstGeom>
          <a:noFill/>
          <a:ln>
            <a:noFill/>
          </a:ln>
        </p:spPr>
      </p:pic>
      <p:sp>
        <p:nvSpPr>
          <p:cNvPr id="6" name="Rectangle 5"/>
          <p:cNvSpPr/>
          <p:nvPr/>
        </p:nvSpPr>
        <p:spPr>
          <a:xfrm>
            <a:off x="177160" y="1883996"/>
            <a:ext cx="3697008" cy="4339650"/>
          </a:xfrm>
          <a:prstGeom prst="rect">
            <a:avLst/>
          </a:prstGeom>
        </p:spPr>
        <p:txBody>
          <a:bodyPr wrap="square">
            <a:spAutoFit/>
          </a:bodyPr>
          <a:lstStyle/>
          <a:p>
            <a:r>
              <a:rPr lang="en-US" sz="2800" dirty="0"/>
              <a:t>September </a:t>
            </a:r>
            <a:r>
              <a:rPr lang="en-US" sz="2800" dirty="0" smtClean="0"/>
              <a:t>2017</a:t>
            </a:r>
          </a:p>
          <a:p>
            <a:endParaRPr lang="en-US" sz="800" dirty="0"/>
          </a:p>
          <a:p>
            <a:pPr marL="342900" indent="-342900">
              <a:buFont typeface="Arial" panose="020B0604020202020204" pitchFamily="34" charset="0"/>
              <a:buChar char="•"/>
            </a:pPr>
            <a:r>
              <a:rPr lang="en-US" sz="2400" dirty="0"/>
              <a:t>Existing hazardous waste liner is completely </a:t>
            </a:r>
            <a:r>
              <a:rPr lang="en-US" sz="2400" dirty="0" smtClean="0"/>
              <a:t>dissolved, </a:t>
            </a:r>
            <a:r>
              <a:rPr lang="en-US" sz="2400" dirty="0"/>
              <a:t>not just </a:t>
            </a:r>
            <a:r>
              <a:rPr lang="en-US" sz="2400" dirty="0" smtClean="0"/>
              <a:t>degraded</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dirty="0" smtClean="0"/>
              <a:t>20 feet of soil under the pit is saturated with hazardous waste</a:t>
            </a:r>
            <a:br>
              <a:rPr lang="en-US" sz="2400" dirty="0" smtClean="0"/>
            </a:br>
            <a:endParaRPr lang="en-US" sz="800" dirty="0"/>
          </a:p>
          <a:p>
            <a:pPr marL="342900" indent="-342900">
              <a:buFont typeface="Arial" panose="020B0604020202020204" pitchFamily="34" charset="0"/>
              <a:buChar char="•"/>
            </a:pPr>
            <a:r>
              <a:rPr lang="en-US" sz="2400" dirty="0" smtClean="0"/>
              <a:t>Underlying aquifer is contaminated</a:t>
            </a:r>
          </a:p>
          <a:p>
            <a:endParaRPr lang="en-US" sz="800" dirty="0"/>
          </a:p>
        </p:txBody>
      </p:sp>
      <p:sp>
        <p:nvSpPr>
          <p:cNvPr id="7" name="TextBox 6"/>
          <p:cNvSpPr txBox="1"/>
          <p:nvPr/>
        </p:nvSpPr>
        <p:spPr>
          <a:xfrm>
            <a:off x="4876361" y="1485872"/>
            <a:ext cx="5904454" cy="523220"/>
          </a:xfrm>
          <a:prstGeom prst="rect">
            <a:avLst/>
          </a:prstGeom>
          <a:noFill/>
          <a:ln w="19050">
            <a:solidFill>
              <a:srgbClr val="003865"/>
            </a:solidFill>
          </a:ln>
        </p:spPr>
        <p:txBody>
          <a:bodyPr wrap="square" rtlCol="0">
            <a:spAutoFit/>
          </a:bodyPr>
          <a:lstStyle/>
          <a:p>
            <a:r>
              <a:rPr lang="en-US" sz="2800" dirty="0" smtClean="0"/>
              <a:t>Cross-cut view of hazardous waste pit</a:t>
            </a:r>
            <a:endParaRPr lang="en-US" sz="2800" dirty="0"/>
          </a:p>
        </p:txBody>
      </p:sp>
    </p:spTree>
    <p:extLst>
      <p:ext uri="{BB962C8B-B14F-4D97-AF65-F5344CB8AC3E}">
        <p14:creationId xmlns:p14="http://schemas.microsoft.com/office/powerpoint/2010/main" val="140057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123" y="135732"/>
            <a:ext cx="11456859" cy="1143000"/>
          </a:xfrm>
        </p:spPr>
        <p:txBody>
          <a:bodyPr>
            <a:normAutofit/>
          </a:bodyPr>
          <a:lstStyle/>
          <a:p>
            <a:r>
              <a:rPr lang="en-US" dirty="0" smtClean="0"/>
              <a:t>2018 Bonding: $6 M for WDE Landfill </a:t>
            </a:r>
            <a:endParaRPr lang="en-US" dirty="0"/>
          </a:p>
        </p:txBody>
      </p:sp>
      <p:sp>
        <p:nvSpPr>
          <p:cNvPr id="5" name="Content Placeholder 4"/>
          <p:cNvSpPr>
            <a:spLocks noGrp="1"/>
          </p:cNvSpPr>
          <p:nvPr>
            <p:ph idx="1"/>
          </p:nvPr>
        </p:nvSpPr>
        <p:spPr>
          <a:xfrm>
            <a:off x="421105" y="1520825"/>
            <a:ext cx="5606716" cy="5337175"/>
          </a:xfrm>
        </p:spPr>
        <p:txBody>
          <a:bodyPr>
            <a:noAutofit/>
          </a:bodyPr>
          <a:lstStyle/>
          <a:p>
            <a:r>
              <a:rPr lang="en-US" sz="2800" dirty="0" smtClean="0"/>
              <a:t>An additional $6M is needed to finish the cleanup at WDE.</a:t>
            </a:r>
          </a:p>
          <a:p>
            <a:r>
              <a:rPr lang="en-US" sz="2800" dirty="0" smtClean="0"/>
              <a:t>Additional sampling is underway</a:t>
            </a:r>
          </a:p>
          <a:p>
            <a:r>
              <a:rPr lang="en-US" sz="2800" dirty="0" smtClean="0"/>
              <a:t>Community meeting in Fall 2017 </a:t>
            </a:r>
          </a:p>
          <a:p>
            <a:r>
              <a:rPr lang="en-US" sz="2800" dirty="0" smtClean="0"/>
              <a:t>Neighbors have high interest in cleanup plans</a:t>
            </a:r>
          </a:p>
          <a:p>
            <a:r>
              <a:rPr lang="en-US" sz="2800" dirty="0" smtClean="0"/>
              <a:t>City, county, MPCA, residents maintain 2-way communications</a:t>
            </a:r>
          </a:p>
          <a:p>
            <a:r>
              <a:rPr lang="en-US" sz="2800" dirty="0" smtClean="0"/>
              <a:t>Projected cleanup:  Winter 2018-19</a:t>
            </a:r>
          </a:p>
          <a:p>
            <a:endParaRPr lang="en-US" sz="2400" dirty="0" smtClean="0"/>
          </a:p>
          <a:p>
            <a:endParaRPr lang="en-US" sz="2400" dirty="0"/>
          </a:p>
        </p:txBody>
      </p:sp>
      <p:sp>
        <p:nvSpPr>
          <p:cNvPr id="3" name="Slide Number Placeholder 2"/>
          <p:cNvSpPr>
            <a:spLocks noGrp="1"/>
          </p:cNvSpPr>
          <p:nvPr>
            <p:ph type="sldNum" sz="quarter" idx="12"/>
          </p:nvPr>
        </p:nvSpPr>
        <p:spPr/>
        <p:txBody>
          <a:bodyPr/>
          <a:lstStyle/>
          <a:p>
            <a:fld id="{027BFFB2-5BA2-4AC9-963A-5046B9CCD5E5}" type="slidenum">
              <a:rPr lang="en-US" smtClean="0"/>
              <a:pPr/>
              <a:t>7</a:t>
            </a:fld>
            <a:endParaRPr lang="en-US" dirty="0"/>
          </a:p>
        </p:txBody>
      </p:sp>
      <p:pic>
        <p:nvPicPr>
          <p:cNvPr id="7" name="image5.jpeg"/>
          <p:cNvPicPr/>
          <p:nvPr/>
        </p:nvPicPr>
        <p:blipFill rotWithShape="1">
          <a:blip r:embed="rId3" cstate="print">
            <a:extLst>
              <a:ext uri="{28A0092B-C50C-407E-A947-70E740481C1C}">
                <a14:useLocalDpi xmlns:a14="http://schemas.microsoft.com/office/drawing/2010/main" val="0"/>
              </a:ext>
            </a:extLst>
          </a:blip>
          <a:srcRect l="2341" t="718" r="2639" b="-1"/>
          <a:stretch/>
        </p:blipFill>
        <p:spPr>
          <a:xfrm>
            <a:off x="6027821" y="1709531"/>
            <a:ext cx="6008467" cy="4299004"/>
          </a:xfrm>
          <a:prstGeom prst="rect">
            <a:avLst/>
          </a:prstGeom>
          <a:ln w="12700">
            <a:solidFill>
              <a:schemeClr val="tx2"/>
            </a:solidFill>
          </a:ln>
        </p:spPr>
      </p:pic>
    </p:spTree>
    <p:extLst>
      <p:ext uri="{BB962C8B-B14F-4D97-AF65-F5344CB8AC3E}">
        <p14:creationId xmlns:p14="http://schemas.microsoft.com/office/powerpoint/2010/main" val="321003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528" y="228600"/>
            <a:ext cx="10737272" cy="951807"/>
          </a:xfrm>
        </p:spPr>
        <p:txBody>
          <a:bodyPr>
            <a:normAutofit fontScale="90000"/>
          </a:bodyPr>
          <a:lstStyle/>
          <a:p>
            <a:r>
              <a:rPr lang="en-US" dirty="0" smtClean="0"/>
              <a:t>Freeway Landfill &amp; Dump in Burnsville</a:t>
            </a:r>
            <a:br>
              <a:rPr lang="en-US" dirty="0" smtClean="0"/>
            </a:br>
            <a:endParaRPr lang="en-US" dirty="0"/>
          </a:p>
        </p:txBody>
      </p:sp>
      <p:sp>
        <p:nvSpPr>
          <p:cNvPr id="3" name="Slide Number Placeholder 2"/>
          <p:cNvSpPr>
            <a:spLocks noGrp="1"/>
          </p:cNvSpPr>
          <p:nvPr>
            <p:ph type="sldNum" sz="quarter" idx="12"/>
          </p:nvPr>
        </p:nvSpPr>
        <p:spPr/>
        <p:txBody>
          <a:bodyPr/>
          <a:lstStyle/>
          <a:p>
            <a:fld id="{027BFFB2-5BA2-4AC9-963A-5046B9CCD5E5}" type="slidenum">
              <a:rPr lang="en-US" smtClean="0"/>
              <a:pPr/>
              <a:t>8</a:t>
            </a:fld>
            <a:endParaRPr lang="en-US" dirty="0"/>
          </a:p>
        </p:txBody>
      </p:sp>
      <p:pic>
        <p:nvPicPr>
          <p:cNvPr id="9" name="Picture 8"/>
          <p:cNvPicPr>
            <a:picLocks noChangeAspect="1"/>
          </p:cNvPicPr>
          <p:nvPr/>
        </p:nvPicPr>
        <p:blipFill rotWithShape="1">
          <a:blip r:embed="rId3"/>
          <a:srcRect l="26704" t="5067" r="5998" b="9681"/>
          <a:stretch/>
        </p:blipFill>
        <p:spPr>
          <a:xfrm>
            <a:off x="2330398" y="1349374"/>
            <a:ext cx="7560734" cy="5372101"/>
          </a:xfrm>
          <a:prstGeom prst="rect">
            <a:avLst/>
          </a:prstGeom>
        </p:spPr>
      </p:pic>
    </p:spTree>
    <p:extLst>
      <p:ext uri="{BB962C8B-B14F-4D97-AF65-F5344CB8AC3E}">
        <p14:creationId xmlns:p14="http://schemas.microsoft.com/office/powerpoint/2010/main" val="1638737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Freeway Landfill &amp; Dump in Burnsville </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r="13447"/>
          <a:stretch/>
        </p:blipFill>
        <p:spPr>
          <a:xfrm>
            <a:off x="192505" y="1371601"/>
            <a:ext cx="6557212" cy="5378114"/>
          </a:xfrm>
          <a:prstGeom prst="rect">
            <a:avLst/>
          </a:prstGeom>
        </p:spPr>
      </p:pic>
      <p:sp>
        <p:nvSpPr>
          <p:cNvPr id="5" name="TextBox 4"/>
          <p:cNvSpPr txBox="1"/>
          <p:nvPr/>
        </p:nvSpPr>
        <p:spPr>
          <a:xfrm>
            <a:off x="7134726" y="1371601"/>
            <a:ext cx="4997640" cy="538609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Freeway Dump </a:t>
            </a:r>
          </a:p>
          <a:p>
            <a:pPr marL="800100" lvl="1" indent="-342900">
              <a:buFont typeface="Arial" panose="020B0604020202020204" pitchFamily="34" charset="0"/>
              <a:buChar char="•"/>
            </a:pPr>
            <a:r>
              <a:rPr lang="en-US" sz="2400" dirty="0" smtClean="0"/>
              <a:t>Operated 1961-71</a:t>
            </a:r>
          </a:p>
          <a:p>
            <a:pPr marL="800100" lvl="1" indent="-342900">
              <a:buFont typeface="Arial" panose="020B0604020202020204" pitchFamily="34" charset="0"/>
              <a:buChar char="•"/>
            </a:pPr>
            <a:r>
              <a:rPr lang="en-US" sz="2400" dirty="0" smtClean="0"/>
              <a:t>28 acres</a:t>
            </a:r>
          </a:p>
          <a:p>
            <a:pPr marL="800100" lvl="1" indent="-342900">
              <a:buFont typeface="Arial" panose="020B0604020202020204" pitchFamily="34" charset="0"/>
              <a:buChar char="•"/>
            </a:pPr>
            <a:r>
              <a:rPr lang="en-US" sz="2400" dirty="0" smtClean="0"/>
              <a:t>600,000 – 1 million cubic yards</a:t>
            </a:r>
          </a:p>
          <a:p>
            <a:pPr marL="800100" lvl="1"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Freeway Landfill </a:t>
            </a:r>
          </a:p>
          <a:p>
            <a:pPr marL="800100" lvl="1" indent="-342900">
              <a:buFont typeface="Arial" panose="020B0604020202020204" pitchFamily="34" charset="0"/>
              <a:buChar char="•"/>
            </a:pPr>
            <a:r>
              <a:rPr lang="en-US" sz="2400" dirty="0" smtClean="0"/>
              <a:t>Operated </a:t>
            </a:r>
            <a:r>
              <a:rPr lang="en-US" sz="2400" dirty="0"/>
              <a:t>1969-90</a:t>
            </a:r>
          </a:p>
          <a:p>
            <a:pPr marL="800100" lvl="1" indent="-342900">
              <a:buFont typeface="Arial" panose="020B0604020202020204" pitchFamily="34" charset="0"/>
              <a:buChar char="•"/>
            </a:pPr>
            <a:r>
              <a:rPr lang="en-US" sz="2400" dirty="0" smtClean="0"/>
              <a:t>150 acres</a:t>
            </a:r>
          </a:p>
          <a:p>
            <a:pPr marL="800100" lvl="1" indent="-342900">
              <a:buFont typeface="Arial" panose="020B0604020202020204" pitchFamily="34" charset="0"/>
              <a:buChar char="•"/>
            </a:pPr>
            <a:r>
              <a:rPr lang="en-US" sz="2400" dirty="0" smtClean="0"/>
              <a:t>5 million cubic yards</a:t>
            </a:r>
            <a:endParaRPr lang="en-US" sz="2400" dirty="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Both are </a:t>
            </a:r>
            <a:r>
              <a:rPr lang="en-US" sz="2400" b="1" u="sng" dirty="0" smtClean="0"/>
              <a:t>unlined</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Located above drinking water source for Burnsville and Savage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Built on former wetland south of and adjacent to Minnesota River</a:t>
            </a:r>
          </a:p>
        </p:txBody>
      </p:sp>
    </p:spTree>
    <p:extLst>
      <p:ext uri="{BB962C8B-B14F-4D97-AF65-F5344CB8AC3E}">
        <p14:creationId xmlns:p14="http://schemas.microsoft.com/office/powerpoint/2010/main" val="1198965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27387</TotalTime>
  <Words>1397</Words>
  <Application>Microsoft Office PowerPoint</Application>
  <PresentationFormat>Widescreen</PresentationFormat>
  <Paragraphs>184</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NeueHaasGroteskText Std</vt:lpstr>
      <vt:lpstr>Tahoma</vt:lpstr>
      <vt:lpstr>MN.IT</vt:lpstr>
      <vt:lpstr>  MPCA’s priority Closed Landfills:  WDE Landfill (Andover) and Freeway Landfill (Burnsville)  </vt:lpstr>
      <vt:lpstr>Closed Landfill Program</vt:lpstr>
      <vt:lpstr>Closed Landfill Program Priorities</vt:lpstr>
      <vt:lpstr>Waste Disposal Engineering (WDE) Landfill in Andover</vt:lpstr>
      <vt:lpstr>The WDE Landfill site in Andover</vt:lpstr>
      <vt:lpstr>WDE Landfill  - Extensive contamination discovered</vt:lpstr>
      <vt:lpstr>2018 Bonding: $6 M for WDE Landfill </vt:lpstr>
      <vt:lpstr>Freeway Landfill &amp; Dump in Burnsville </vt:lpstr>
      <vt:lpstr>Freeway Landfill &amp; Dump in Burnsville </vt:lpstr>
      <vt:lpstr>History of Freeway Landfill</vt:lpstr>
      <vt:lpstr>Groundwater flow: historical </vt:lpstr>
      <vt:lpstr>Groundwater flow today</vt:lpstr>
      <vt:lpstr>Groundwater flow in the future</vt:lpstr>
      <vt:lpstr>Freeway Landfill: a looming threat to groundwater</vt:lpstr>
      <vt:lpstr>Freeway Landfill: a looming threat to groundwater</vt:lpstr>
      <vt:lpstr>Preliminary results of 2018 investigation</vt:lpstr>
      <vt:lpstr>Recent Legislation on Freeway Landfill</vt:lpstr>
      <vt:lpstr>Three approaches to handling pollution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Gauthier, Greta (MPCA)</cp:lastModifiedBy>
  <cp:revision>1532</cp:revision>
  <cp:lastPrinted>2018-07-12T21:45:43Z</cp:lastPrinted>
  <dcterms:created xsi:type="dcterms:W3CDTF">2016-01-06T16:54:03Z</dcterms:created>
  <dcterms:modified xsi:type="dcterms:W3CDTF">2018-07-17T18:40:53Z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